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07" r:id="rId1"/>
  </p:sldMasterIdLst>
  <p:notesMasterIdLst>
    <p:notesMasterId r:id="rId47"/>
  </p:notesMasterIdLst>
  <p:sldIdLst>
    <p:sldId id="292" r:id="rId2"/>
    <p:sldId id="293" r:id="rId3"/>
    <p:sldId id="294" r:id="rId4"/>
    <p:sldId id="295"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Lst>
  <p:sldSz cx="9144000" cy="6858000" type="screen4x3"/>
  <p:notesSz cx="6858000" cy="9144000"/>
  <p:embeddedFontLst>
    <p:embeddedFont>
      <p:font typeface="Calibri" panose="020F0502020204030204" pitchFamily="34" charset="0"/>
      <p:regular r:id="rId48"/>
      <p:bold r:id="rId49"/>
      <p:italic r:id="rId50"/>
      <p:boldItalic r:id="rId51"/>
    </p:embeddedFont>
    <p:embeddedFont>
      <p:font typeface="Tahoma" panose="020B0604030504040204" pitchFamily="34" charset="0"/>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267" autoAdjust="0"/>
  </p:normalViewPr>
  <p:slideViewPr>
    <p:cSldViewPr>
      <p:cViewPr varScale="1">
        <p:scale>
          <a:sx n="107" d="100"/>
          <a:sy n="107" d="100"/>
        </p:scale>
        <p:origin x="-590" y="-9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6.emf"/><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6.emf"/><Relationship Id="rId1"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6.emf"/><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4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7.png"/><Relationship Id="rId1" Type="http://schemas.openxmlformats.org/officeDocument/2006/relationships/image" Target="../media/image26.png"/><Relationship Id="rId4"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46B365-EE9D-49BA-8017-E12414C13D7D}" type="datetimeFigureOut">
              <a:rPr lang="en-US" smtClean="0"/>
              <a:t>9/27/2017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881582-10EF-42F3-8C07-19FD2F59FF45}" type="slidenum">
              <a:rPr lang="en-US" smtClean="0"/>
              <a:t>‹#›</a:t>
            </a:fld>
            <a:endParaRPr lang="en-US"/>
          </a:p>
        </p:txBody>
      </p:sp>
    </p:spTree>
    <p:extLst>
      <p:ext uri="{BB962C8B-B14F-4D97-AF65-F5344CB8AC3E}">
        <p14:creationId xmlns:p14="http://schemas.microsoft.com/office/powerpoint/2010/main" val="1398214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3A5B25-7114-432D-BDC2-9B3A75D84AD3}" type="slidenum">
              <a:rPr lang="en-US"/>
              <a:pPr/>
              <a:t>2</a:t>
            </a:fld>
            <a:endParaRPr lang="en-US"/>
          </a:p>
        </p:txBody>
      </p:sp>
      <p:sp>
        <p:nvSpPr>
          <p:cNvPr id="1309698" name="Rectangle 2"/>
          <p:cNvSpPr>
            <a:spLocks noGrp="1" noRot="1" noChangeAspect="1" noChangeArrowheads="1" noTextEdit="1"/>
          </p:cNvSpPr>
          <p:nvPr>
            <p:ph type="sldImg"/>
          </p:nvPr>
        </p:nvSpPr>
        <p:spPr>
          <a:ln/>
        </p:spPr>
      </p:sp>
      <p:sp>
        <p:nvSpPr>
          <p:cNvPr id="1309699"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48328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DA2BF4-5FD2-4768-BA8A-5A9C8C1E6F45}" type="slidenum">
              <a:rPr lang="en-US"/>
              <a:pPr/>
              <a:t>3</a:t>
            </a:fld>
            <a:endParaRPr lang="en-US"/>
          </a:p>
        </p:txBody>
      </p:sp>
      <p:sp>
        <p:nvSpPr>
          <p:cNvPr id="1320962" name="Rectangle 2"/>
          <p:cNvSpPr>
            <a:spLocks noGrp="1" noRot="1" noChangeAspect="1" noChangeArrowheads="1" noTextEdit="1"/>
          </p:cNvSpPr>
          <p:nvPr>
            <p:ph type="sldImg"/>
          </p:nvPr>
        </p:nvSpPr>
        <p:spPr>
          <a:ln/>
        </p:spPr>
      </p:sp>
      <p:sp>
        <p:nvSpPr>
          <p:cNvPr id="132096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42333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DF204C-4350-4648-8922-CA1D6F21191C}" type="slidenum">
              <a:rPr lang="en-US"/>
              <a:pPr/>
              <a:t>21</a:t>
            </a:fld>
            <a:endParaRPr lang="en-US"/>
          </a:p>
        </p:txBody>
      </p:sp>
      <p:sp>
        <p:nvSpPr>
          <p:cNvPr id="1323010" name="Rectangle 2"/>
          <p:cNvSpPr>
            <a:spLocks noGrp="1" noRot="1" noChangeAspect="1" noChangeArrowheads="1" noTextEdit="1"/>
          </p:cNvSpPr>
          <p:nvPr>
            <p:ph type="sldImg"/>
          </p:nvPr>
        </p:nvSpPr>
        <p:spPr>
          <a:ln/>
        </p:spPr>
      </p:sp>
      <p:sp>
        <p:nvSpPr>
          <p:cNvPr id="1323011" name="Rectangle 3"/>
          <p:cNvSpPr>
            <a:spLocks noGrp="1" noChangeArrowheads="1"/>
          </p:cNvSpPr>
          <p:nvPr>
            <p:ph type="body" idx="1"/>
          </p:nvPr>
        </p:nvSpPr>
        <p:spPr>
          <a:xfrm>
            <a:off x="914400" y="4343400"/>
            <a:ext cx="5029200" cy="4114800"/>
          </a:xfrm>
        </p:spPr>
        <p:txBody>
          <a:bodyPr/>
          <a:lstStyle/>
          <a:p>
            <a:endParaRPr lang="en-GB"/>
          </a:p>
        </p:txBody>
      </p:sp>
    </p:spTree>
    <p:extLst>
      <p:ext uri="{BB962C8B-B14F-4D97-AF65-F5344CB8AC3E}">
        <p14:creationId xmlns:p14="http://schemas.microsoft.com/office/powerpoint/2010/main" val="2276455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Text Box 8"/>
          <p:cNvSpPr txBox="1">
            <a:spLocks noChangeArrowheads="1"/>
          </p:cNvSpPr>
          <p:nvPr/>
        </p:nvSpPr>
        <p:spPr bwMode="auto">
          <a:xfrm>
            <a:off x="2362200" y="847270"/>
            <a:ext cx="64173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Visualization, DD2257</a:t>
            </a:r>
          </a:p>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Prof. Dr. Tino Weinkauf</a:t>
            </a:r>
          </a:p>
        </p:txBody>
      </p:sp>
      <p:sp>
        <p:nvSpPr>
          <p:cNvPr id="8194" name="Rectangle 2"/>
          <p:cNvSpPr>
            <a:spLocks noGrp="1" noChangeArrowheads="1"/>
          </p:cNvSpPr>
          <p:nvPr>
            <p:ph type="ctrTitle"/>
          </p:nvPr>
        </p:nvSpPr>
        <p:spPr>
          <a:xfrm>
            <a:off x="2362200" y="2362200"/>
            <a:ext cx="6400800" cy="762000"/>
          </a:xfrm>
          <a:noFill/>
        </p:spPr>
        <p:txBody>
          <a:bodyPr anchor="b"/>
          <a:lstStyle>
            <a:lvl1pPr>
              <a:defRPr sz="2400"/>
            </a:lvl1pPr>
          </a:lstStyle>
          <a:p>
            <a:pPr lvl="0"/>
            <a:r>
              <a:rPr lang="en-US" noProof="0" smtClean="0"/>
              <a:t>Click to edit Master title style</a:t>
            </a:r>
            <a:endParaRPr lang="de-DE" noProof="0" dirty="0" smtClean="0"/>
          </a:p>
        </p:txBody>
      </p:sp>
      <p:sp>
        <p:nvSpPr>
          <p:cNvPr id="8195" name="Rectangle 3"/>
          <p:cNvSpPr>
            <a:spLocks noGrp="1" noChangeArrowheads="1"/>
          </p:cNvSpPr>
          <p:nvPr>
            <p:ph type="subTitle" idx="1"/>
          </p:nvPr>
        </p:nvSpPr>
        <p:spPr>
          <a:xfrm>
            <a:off x="2362200" y="3581400"/>
            <a:ext cx="6400800" cy="3124199"/>
          </a:xfrm>
          <a:noFill/>
        </p:spPr>
        <p:txBody>
          <a:bodyPr/>
          <a:lstStyle>
            <a:lvl1pPr marL="0" indent="0" algn="r">
              <a:spcBef>
                <a:spcPct val="0"/>
              </a:spcBef>
              <a:buFont typeface="Wingdings" pitchFamily="2" charset="2"/>
              <a:buNone/>
              <a:defRPr sz="2000"/>
            </a:lvl1pPr>
          </a:lstStyle>
          <a:p>
            <a:pPr lvl="0"/>
            <a:r>
              <a:rPr lang="en-US" noProof="0" smtClean="0"/>
              <a:t>Click to edit Master subtitle style</a:t>
            </a:r>
            <a:endParaRPr lang="de-DE" noProof="0" dirty="0" smtClean="0"/>
          </a:p>
        </p:txBody>
      </p:sp>
      <p:sp>
        <p:nvSpPr>
          <p:cNvPr id="8196" name="Rectangle 4"/>
          <p:cNvSpPr>
            <a:spLocks noGrp="1" noChangeArrowheads="1"/>
          </p:cNvSpPr>
          <p:nvPr>
            <p:ph type="dt" sz="half" idx="2"/>
          </p:nvPr>
        </p:nvSpPr>
        <p:spPr>
          <a:xfrm>
            <a:off x="990600" y="6248400"/>
            <a:ext cx="1905000" cy="457200"/>
          </a:xfrm>
          <a:prstGeom prst="rect">
            <a:avLst/>
          </a:prstGeom>
        </p:spPr>
        <p:txBody>
          <a:bodyPr/>
          <a:lstStyle>
            <a:lvl1pPr algn="l">
              <a:defRPr sz="1400">
                <a:solidFill>
                  <a:schemeClr val="bg2"/>
                </a:solidFill>
                <a:latin typeface="Tahoma" pitchFamily="34" charset="0"/>
              </a:defRPr>
            </a:lvl1pPr>
          </a:lstStyle>
          <a:p>
            <a:endParaRPr lang="en-US"/>
          </a:p>
        </p:txBody>
      </p:sp>
      <p:sp>
        <p:nvSpPr>
          <p:cNvPr id="8197" name="Rectangle 5"/>
          <p:cNvSpPr>
            <a:spLocks noGrp="1" noChangeArrowheads="1"/>
          </p:cNvSpPr>
          <p:nvPr>
            <p:ph type="ftr" sz="quarter" idx="3"/>
          </p:nvPr>
        </p:nvSpPr>
        <p:spPr>
          <a:xfrm>
            <a:off x="3429000" y="6248400"/>
            <a:ext cx="2895600" cy="457200"/>
          </a:xfrm>
          <a:prstGeom prst="rect">
            <a:avLst/>
          </a:prstGeom>
        </p:spPr>
        <p:txBody>
          <a:bodyPr/>
          <a:lstStyle>
            <a:lvl1pPr algn="ctr">
              <a:defRPr sz="1400">
                <a:solidFill>
                  <a:schemeClr val="bg2"/>
                </a:solidFill>
                <a:latin typeface="Tahoma" pitchFamily="34" charset="0"/>
              </a:defRPr>
            </a:lvl1pPr>
          </a:lstStyle>
          <a:p>
            <a:endParaRPr lang="en-US"/>
          </a:p>
        </p:txBody>
      </p:sp>
      <p:sp>
        <p:nvSpPr>
          <p:cNvPr id="8198" name="Rectangle 6"/>
          <p:cNvSpPr>
            <a:spLocks noGrp="1" noChangeArrowheads="1"/>
          </p:cNvSpPr>
          <p:nvPr>
            <p:ph type="sldNum" sz="quarter" idx="4"/>
          </p:nvPr>
        </p:nvSpPr>
        <p:spPr bwMode="auto">
          <a:xfrm>
            <a:off x="68580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solidFill>
                  <a:schemeClr val="bg2"/>
                </a:solidFill>
                <a:latin typeface="Tahoma" pitchFamily="34" charset="0"/>
              </a:defRPr>
            </a:lvl1pPr>
          </a:lstStyle>
          <a:p>
            <a:fld id="{3ACAD06D-12F8-4B34-93F4-C1623D38285A}" type="slidenum">
              <a:rPr lang="en-US" smtClean="0"/>
              <a:pPr/>
              <a:t>‹#›</a:t>
            </a:fld>
            <a:endParaRPr lang="en-US"/>
          </a:p>
        </p:txBody>
      </p:sp>
      <p:pic>
        <p:nvPicPr>
          <p:cNvPr id="1026" name="Picture 2" descr="D:\Projekte\KTH\KTH Logo\RGB, Screen\KTH_Logotyp_RGB_20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94135"/>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028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Mars">
    <p:bg>
      <p:bgRef idx="1001">
        <a:schemeClr val="bg2"/>
      </p:bgRef>
    </p:bg>
    <p:spTree>
      <p:nvGrpSpPr>
        <p:cNvPr id="1" name=""/>
        <p:cNvGrpSpPr/>
        <p:nvPr/>
      </p:nvGrpSpPr>
      <p:grpSpPr>
        <a:xfrm>
          <a:off x="0" y="0"/>
          <a:ext cx="0" cy="0"/>
          <a:chOff x="0" y="0"/>
          <a:chExt cx="0" cy="0"/>
        </a:xfrm>
      </p:grpSpPr>
      <p:pic>
        <p:nvPicPr>
          <p:cNvPr id="8194" name="Picture 2" descr="D:\Shot\Mars\AroundMars\AroundMars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Shot\Mars\AroundMars\AroundMarsBackgroun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29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8600" y="304800"/>
            <a:ext cx="8686800" cy="1143000"/>
          </a:xfrm>
          <a:solidFill>
            <a:schemeClr val="bg1">
              <a:alpha val="50000"/>
            </a:schemeClr>
          </a:solidFill>
        </p:spPr>
        <p:txBody>
          <a:bodyPr anchor="t" anchorCtr="0"/>
          <a:lstStyle>
            <a:lvl1pPr algn="ctr">
              <a:defRPr sz="2800"/>
            </a:lvl1pPr>
          </a:lstStyle>
          <a:p>
            <a:r>
              <a:rPr lang="en-US" noProof="0" smtClean="0"/>
              <a:t>Click to edit Master title style</a:t>
            </a:r>
            <a:endParaRPr lang="en-US" noProof="0" dirty="0"/>
          </a:p>
        </p:txBody>
      </p:sp>
      <p:sp>
        <p:nvSpPr>
          <p:cNvPr id="6147" name="Rectangle 3"/>
          <p:cNvSpPr>
            <a:spLocks noGrp="1" noChangeArrowheads="1"/>
          </p:cNvSpPr>
          <p:nvPr>
            <p:ph type="subTitle" idx="1"/>
          </p:nvPr>
        </p:nvSpPr>
        <p:spPr>
          <a:xfrm>
            <a:off x="457200" y="1740569"/>
            <a:ext cx="8229600" cy="697832"/>
          </a:xfrm>
          <a:solidFill>
            <a:schemeClr val="bg1">
              <a:alpha val="50000"/>
            </a:schemeClr>
          </a:solidFill>
        </p:spPr>
        <p:txBody>
          <a:bodyPr/>
          <a:lstStyle>
            <a:lvl1pPr marL="0" marR="0" indent="0" algn="l" defTabSz="914400" rtl="0" eaLnBrk="1" fontAlgn="base" latinLnBrk="0" hangingPunct="1">
              <a:lnSpc>
                <a:spcPct val="100000"/>
              </a:lnSpc>
              <a:spcBef>
                <a:spcPct val="0"/>
              </a:spcBef>
              <a:spcAft>
                <a:spcPct val="0"/>
              </a:spcAft>
              <a:buClrTx/>
              <a:buSzPct val="100000"/>
              <a:buFont typeface="Wingdings" pitchFamily="2" charset="2"/>
              <a:buNone/>
              <a:tabLst>
                <a:tab pos="3886200" algn="r"/>
                <a:tab pos="4114800" algn="ctr"/>
                <a:tab pos="4343400" algn="l"/>
              </a:tabLst>
              <a:defRPr sz="2400" baseline="0"/>
            </a:lvl1pPr>
          </a:lstStyle>
          <a:p>
            <a:pPr algn="l">
              <a:tabLst>
                <a:tab pos="3886200" algn="r"/>
                <a:tab pos="4114800" algn="ctr"/>
                <a:tab pos="4343400" algn="l"/>
              </a:tabLst>
            </a:pPr>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2800" b="1" cap="all"/>
            </a:lvl1pPr>
          </a:lstStyle>
          <a:p>
            <a:r>
              <a:rPr lang="en-US" smtClean="0"/>
              <a:t>Click to edit Master title style</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sz="half" idx="1"/>
          </p:nvPr>
        </p:nvSpPr>
        <p:spPr>
          <a:xfrm>
            <a:off x="250825"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Inhaltsplatzhalter 3"/>
          <p:cNvSpPr>
            <a:spLocks noGrp="1"/>
          </p:cNvSpPr>
          <p:nvPr>
            <p:ph sz="half" idx="2"/>
          </p:nvPr>
        </p:nvSpPr>
        <p:spPr>
          <a:xfrm>
            <a:off x="4648200"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47800" y="115888"/>
            <a:ext cx="744537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das </a:t>
            </a:r>
            <a:r>
              <a:rPr lang="en-US" noProof="0" dirty="0" err="1" smtClean="0"/>
              <a:t>Titelformat</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p:txBody>
      </p:sp>
      <p:sp>
        <p:nvSpPr>
          <p:cNvPr id="5123" name="Rectangle 3"/>
          <p:cNvSpPr>
            <a:spLocks noGrp="1" noChangeArrowheads="1"/>
          </p:cNvSpPr>
          <p:nvPr>
            <p:ph type="body" idx="1"/>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5126" name="Text Box 6"/>
          <p:cNvSpPr txBox="1">
            <a:spLocks noChangeArrowheads="1"/>
          </p:cNvSpPr>
          <p:nvPr/>
        </p:nvSpPr>
        <p:spPr bwMode="auto">
          <a:xfrm>
            <a:off x="250825" y="6453188"/>
            <a:ext cx="6759575" cy="246221"/>
          </a:xfrm>
          <a:prstGeom prst="rect">
            <a:avLst/>
          </a:prstGeom>
          <a:noFill/>
          <a:ln w="9525">
            <a:noFill/>
            <a:miter lim="800000"/>
            <a:headEnd/>
            <a:tailEnd/>
          </a:ln>
          <a:effectLst/>
        </p:spPr>
        <p:txBody>
          <a:bodyPr wrap="square">
            <a:spAutoFit/>
          </a:bodyPr>
          <a:lstStyle/>
          <a:p>
            <a:pPr algn="l">
              <a:spcBef>
                <a:spcPct val="50000"/>
              </a:spcBef>
            </a:pPr>
            <a:r>
              <a:rPr lang="en-US" sz="1000" i="1" dirty="0" smtClean="0">
                <a:solidFill>
                  <a:srgbClr val="7F7F7F"/>
                </a:solidFill>
              </a:rPr>
              <a:t>Visualization, Tino Weinkauf, KTH Stockholm</a:t>
            </a: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675" r:id="rId13"/>
    <p:sldLayoutId id="2147483679" r:id="rId14"/>
  </p:sldLayoutIdLst>
  <p:timing>
    <p:tnLst>
      <p:par>
        <p:cTn id="1" dur="indefinite" restart="never" nodeType="tmRoot"/>
      </p:par>
    </p:tnLst>
  </p:timing>
  <p:hf hdr="0" ftr="0" dt="0"/>
  <p:txStyles>
    <p:title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p:titleStyle>
    <p:body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7.jpeg"/><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16.jpeg"/><Relationship Id="rId5" Type="http://schemas.openxmlformats.org/officeDocument/2006/relationships/image" Target="../media/image8.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oleObject" Target="../embeddings/oleObject6.bin"/><Relationship Id="rId3" Type="http://schemas.openxmlformats.org/officeDocument/2006/relationships/slideLayout" Target="../slideLayouts/slideLayout8.xml"/><Relationship Id="rId7" Type="http://schemas.openxmlformats.org/officeDocument/2006/relationships/oleObject" Target="../embeddings/oleObject3.bin"/><Relationship Id="rId12" Type="http://schemas.openxmlformats.org/officeDocument/2006/relationships/image" Target="../media/image29.png"/><Relationship Id="rId2" Type="http://schemas.openxmlformats.org/officeDocument/2006/relationships/tags" Target="../tags/tag9.xml"/><Relationship Id="rId16" Type="http://schemas.openxmlformats.org/officeDocument/2006/relationships/image" Target="../media/image31.png"/><Relationship Id="rId1" Type="http://schemas.openxmlformats.org/officeDocument/2006/relationships/vmlDrawing" Target="../drawings/vmlDrawing2.vml"/><Relationship Id="rId6" Type="http://schemas.openxmlformats.org/officeDocument/2006/relationships/image" Target="../media/image26.png"/><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oleObject" Target="../embeddings/oleObject4.bin"/><Relationship Id="rId1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36.emf"/><Relationship Id="rId11" Type="http://schemas.openxmlformats.org/officeDocument/2006/relationships/image" Target="../media/image38.emf"/><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image" Target="../media/image35.emf"/><Relationship Id="rId9" Type="http://schemas.openxmlformats.org/officeDocument/2006/relationships/image" Target="../media/image37.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oleObject" Target="../embeddings/oleObject15.bin"/><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video" Target="file:///D:\Projekte\Vorlesungen\2015-16%20P4%20Visualization\Lectures\Lecture09\FirstOrderPlane.avi" TargetMode="External"/><Relationship Id="rId7" Type="http://schemas.openxmlformats.org/officeDocument/2006/relationships/oleObject" Target="../embeddings/oleObject17.bin"/><Relationship Id="rId12" Type="http://schemas.openxmlformats.org/officeDocument/2006/relationships/image" Target="../media/image41.png"/><Relationship Id="rId2" Type="http://schemas.microsoft.com/office/2007/relationships/media" Target="file:///D:\Projekte\Vorlesungen\2015-16%20P4%20Visualization\Lectures\Lecture09\FirstOrderPlane.avi" TargetMode="External"/><Relationship Id="rId1" Type="http://schemas.openxmlformats.org/officeDocument/2006/relationships/vmlDrawing" Target="../drawings/vmlDrawing5.vml"/><Relationship Id="rId6" Type="http://schemas.openxmlformats.org/officeDocument/2006/relationships/image" Target="../media/image40.e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39.emf"/><Relationship Id="rId4" Type="http://schemas.openxmlformats.org/officeDocument/2006/relationships/slideLayout" Target="../slideLayouts/slideLayout3.xml"/><Relationship Id="rId9"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video" Target="file:///D:\Projekte\Vorlesungen\2015-16%20P4%20Visualization\Lectures\Lecture09\FirstOrderDirection.avi" TargetMode="External"/><Relationship Id="rId7" Type="http://schemas.openxmlformats.org/officeDocument/2006/relationships/oleObject" Target="../embeddings/oleObject21.bin"/><Relationship Id="rId12" Type="http://schemas.openxmlformats.org/officeDocument/2006/relationships/image" Target="../media/image42.png"/><Relationship Id="rId2" Type="http://schemas.microsoft.com/office/2007/relationships/media" Target="file:///D:\Projekte\Vorlesungen\2015-16%20P4%20Visualization\Lectures\Lecture09\FirstOrderDirection.avi" TargetMode="External"/><Relationship Id="rId1" Type="http://schemas.openxmlformats.org/officeDocument/2006/relationships/vmlDrawing" Target="../drawings/vmlDrawing6.vml"/><Relationship Id="rId6" Type="http://schemas.openxmlformats.org/officeDocument/2006/relationships/image" Target="../media/image40.e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39.emf"/><Relationship Id="rId4" Type="http://schemas.openxmlformats.org/officeDocument/2006/relationships/slideLayout" Target="../slideLayouts/slideLayout3.xml"/><Relationship Id="rId9"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oleObject" Target="../embeddings/oleObject27.bin"/><Relationship Id="rId3" Type="http://schemas.openxmlformats.org/officeDocument/2006/relationships/video" Target="file:///D:\Projekte\Vorlesungen\2015-16%20P4%20Visualization\Lectures\Lecture09\FirstOrderSectorA.avi" TargetMode="External"/><Relationship Id="rId7" Type="http://schemas.openxmlformats.org/officeDocument/2006/relationships/oleObject" Target="../embeddings/oleObject24.bin"/><Relationship Id="rId12" Type="http://schemas.openxmlformats.org/officeDocument/2006/relationships/image" Target="../media/image39.emf"/><Relationship Id="rId2" Type="http://schemas.microsoft.com/office/2007/relationships/media" Target="file:///D:\Projekte\Vorlesungen\2015-16%20P4%20Visualization\Lectures\Lecture09\FirstOrderSectorA.avi" TargetMode="External"/><Relationship Id="rId1" Type="http://schemas.openxmlformats.org/officeDocument/2006/relationships/vmlDrawing" Target="../drawings/vmlDrawing7.vml"/><Relationship Id="rId6" Type="http://schemas.openxmlformats.org/officeDocument/2006/relationships/slideLayout" Target="../slideLayouts/slideLayout3.xml"/><Relationship Id="rId11" Type="http://schemas.openxmlformats.org/officeDocument/2006/relationships/oleObject" Target="../embeddings/oleObject26.bin"/><Relationship Id="rId5" Type="http://schemas.openxmlformats.org/officeDocument/2006/relationships/video" Target="file:///D:\Projekte\Vorlesungen\2015-16%20P4%20Visualization\Lectures\Lecture09\FirstOrderSectorB.avi" TargetMode="External"/><Relationship Id="rId15" Type="http://schemas.openxmlformats.org/officeDocument/2006/relationships/image" Target="../media/image44.png"/><Relationship Id="rId10" Type="http://schemas.openxmlformats.org/officeDocument/2006/relationships/image" Target="../media/image36.emf"/><Relationship Id="rId4" Type="http://schemas.microsoft.com/office/2007/relationships/media" Target="file:///D:\Projekte\Vorlesungen\2015-16%20P4%20Visualization\Lectures\Lecture09\FirstOrderSectorB.avi" TargetMode="External"/><Relationship Id="rId9" Type="http://schemas.openxmlformats.org/officeDocument/2006/relationships/oleObject" Target="../embeddings/oleObject25.bin"/><Relationship Id="rId14"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8.emf"/><Relationship Id="rId5" Type="http://schemas.openxmlformats.org/officeDocument/2006/relationships/oleObject" Target="../embeddings/oleObject29.bin"/><Relationship Id="rId4" Type="http://schemas.openxmlformats.org/officeDocument/2006/relationships/image" Target="../media/image40.emf"/><Relationship Id="rId9"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video" Target="file:///D:\Projekte\Vorlesungen\2015-16%20P4%20Visualization\Lectures\Lecture09\FirstOrderDirection.avi" TargetMode="External"/><Relationship Id="rId13" Type="http://schemas.openxmlformats.org/officeDocument/2006/relationships/image" Target="../media/image44.png"/><Relationship Id="rId3" Type="http://schemas.microsoft.com/office/2007/relationships/media" Target="file:///D:\Projekte\Vorlesungen\2015-16%20P4%20Visualization\Lectures\Lecture09\FirstOrderSectorB.avi" TargetMode="External"/><Relationship Id="rId7" Type="http://schemas.microsoft.com/office/2007/relationships/media" Target="file:///D:\Projekte\Vorlesungen\2015-16%20P4%20Visualization\Lectures\Lecture09\FirstOrderDirection.avi" TargetMode="External"/><Relationship Id="rId12" Type="http://schemas.openxmlformats.org/officeDocument/2006/relationships/image" Target="../media/image43.png"/><Relationship Id="rId2" Type="http://schemas.openxmlformats.org/officeDocument/2006/relationships/video" Target="file:///D:\Projekte\Vorlesungen\2015-16%20P4%20Visualization\Lectures\Lecture09\FirstOrderSectorA.avi" TargetMode="External"/><Relationship Id="rId16" Type="http://schemas.openxmlformats.org/officeDocument/2006/relationships/image" Target="../media/image45.png"/><Relationship Id="rId1" Type="http://schemas.microsoft.com/office/2007/relationships/media" Target="file:///D:\Projekte\Vorlesungen\2015-16%20P4%20Visualization\Lectures\Lecture09\FirstOrderSectorA.avi" TargetMode="External"/><Relationship Id="rId6" Type="http://schemas.openxmlformats.org/officeDocument/2006/relationships/video" Target="file:///D:\Projekte\Vorlesungen\2015-16%20P4%20Visualization\Lectures\Lecture09\FirstOrderPlane.avi" TargetMode="External"/><Relationship Id="rId11" Type="http://schemas.openxmlformats.org/officeDocument/2006/relationships/slideLayout" Target="../slideLayouts/slideLayout7.xml"/><Relationship Id="rId5" Type="http://schemas.microsoft.com/office/2007/relationships/media" Target="file:///D:\Projekte\Vorlesungen\2015-16%20P4%20Visualization\Lectures\Lecture09\FirstOrderPlane.avi" TargetMode="External"/><Relationship Id="rId15" Type="http://schemas.openxmlformats.org/officeDocument/2006/relationships/image" Target="../media/image42.png"/><Relationship Id="rId10" Type="http://schemas.openxmlformats.org/officeDocument/2006/relationships/video" Target="file:///D:\Projekte\Vorlesungen\2015-16%20P4%20Visualization\Lectures\Lecture09\FirstOrderAll.avi" TargetMode="External"/><Relationship Id="rId4" Type="http://schemas.openxmlformats.org/officeDocument/2006/relationships/video" Target="file:///D:\Projekte\Vorlesungen\2015-16%20P4%20Visualization\Lectures\Lecture09\FirstOrderSectorB.avi" TargetMode="External"/><Relationship Id="rId9" Type="http://schemas.microsoft.com/office/2007/relationships/media" Target="file:///D:\Projekte\Vorlesungen\2015-16%20P4%20Visualization\Lectures\Lecture09\FirstOrderAll.avi" TargetMode="External"/><Relationship Id="rId1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oleObject" Target="../embeddings/oleObject35.bin"/><Relationship Id="rId3" Type="http://schemas.microsoft.com/office/2007/relationships/media" Target="file:///D:\Projekte\Vorlesungen\2015-16%20P4%20Visualization\Lectures\Lecture09\BenzeneTopoSepSurfNoISLAni.avi" TargetMode="External"/><Relationship Id="rId7" Type="http://schemas.openxmlformats.org/officeDocument/2006/relationships/oleObject" Target="../embeddings/oleObject32.bin"/><Relationship Id="rId12" Type="http://schemas.openxmlformats.org/officeDocument/2006/relationships/image" Target="../media/image48.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32.png"/><Relationship Id="rId11" Type="http://schemas.openxmlformats.org/officeDocument/2006/relationships/oleObject" Target="../embeddings/oleObject34.bin"/><Relationship Id="rId5" Type="http://schemas.openxmlformats.org/officeDocument/2006/relationships/slideLayout" Target="../slideLayouts/slideLayout8.xml"/><Relationship Id="rId15" Type="http://schemas.openxmlformats.org/officeDocument/2006/relationships/image" Target="../media/image50.png"/><Relationship Id="rId10" Type="http://schemas.openxmlformats.org/officeDocument/2006/relationships/image" Target="../media/image27.png"/><Relationship Id="rId4" Type="http://schemas.openxmlformats.org/officeDocument/2006/relationships/video" Target="file:///D:\Projekte\Vorlesungen\2015-16%20P4%20Visualization\Lectures\Lecture09\BenzeneTopoSepSurfNoISLAni.avi" TargetMode="External"/><Relationship Id="rId9" Type="http://schemas.openxmlformats.org/officeDocument/2006/relationships/oleObject" Target="../embeddings/oleObject33.bin"/><Relationship Id="rId1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jpe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xml"/><Relationship Id="rId7" Type="http://schemas.openxmlformats.org/officeDocument/2006/relationships/image" Target="../media/image4.jpe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oleObject" Target="../embeddings/oleObject1.bin"/><Relationship Id="rId10" Type="http://schemas.openxmlformats.org/officeDocument/2006/relationships/image" Target="../media/image7.png"/><Relationship Id="rId4" Type="http://schemas.openxmlformats.org/officeDocument/2006/relationships/slideLayout" Target="../slideLayouts/slideLayout8.xml"/><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5-16%20P4%20Visualization\Lectures\Lecture09\BenzeneTopoSCNoISLAni.avi" TargetMode="External"/><Relationship Id="rId1" Type="http://schemas.microsoft.com/office/2007/relationships/media" Target="file:///D:\Projekte\Vorlesungen\2015-16%20P4%20Visualization\Lectures\Lecture09\BenzeneTopoSCNoISLAni.avi" TargetMode="Externa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5-16%20P4%20Visualization\Lectures\Lecture09\SimpleFeaturesVideo.avi" TargetMode="External"/><Relationship Id="rId1" Type="http://schemas.microsoft.com/office/2007/relationships/media" Target="file:///D:\Projekte\Vorlesungen\2015-16%20P4%20Visualization\Lectures\Lecture09\SimpleFeaturesVideo.avi" TargetMode="Externa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7.xml"/><Relationship Id="rId11" Type="http://schemas.openxmlformats.org/officeDocument/2006/relationships/image" Target="../media/image11.png"/><Relationship Id="rId5" Type="http://schemas.openxmlformats.org/officeDocument/2006/relationships/tags" Target="../tags/tag7.xml"/><Relationship Id="rId10" Type="http://schemas.openxmlformats.org/officeDocument/2006/relationships/image" Target="../media/image10.png"/><Relationship Id="rId4" Type="http://schemas.openxmlformats.org/officeDocument/2006/relationships/tags" Target="../tags/tag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Rectangle 2"/>
          <p:cNvSpPr>
            <a:spLocks noGrp="1" noChangeArrowheads="1"/>
          </p:cNvSpPr>
          <p:nvPr>
            <p:ph type="ctrTitle"/>
          </p:nvPr>
        </p:nvSpPr>
        <p:spPr/>
        <p:txBody>
          <a:bodyPr/>
          <a:lstStyle/>
          <a:p>
            <a:r>
              <a:rPr lang="en-US" smtClean="0"/>
              <a:t>Feature-based Methods</a:t>
            </a:r>
            <a:endParaRPr lang="de-DE" dirty="0"/>
          </a:p>
        </p:txBody>
      </p:sp>
      <p:sp>
        <p:nvSpPr>
          <p:cNvPr id="1306627" name="Rectangle 3"/>
          <p:cNvSpPr>
            <a:spLocks noGrp="1" noChangeArrowheads="1"/>
          </p:cNvSpPr>
          <p:nvPr>
            <p:ph type="subTitle" idx="1"/>
          </p:nvPr>
        </p:nvSpPr>
        <p:spPr/>
        <p:txBody>
          <a:bodyPr/>
          <a:lstStyle/>
          <a:p>
            <a:r>
              <a:rPr lang="en-US" smtClean="0"/>
              <a:t>Topology of Vector and Scalar Fields</a:t>
            </a:r>
            <a:endParaRPr lang="en-US" dirty="0"/>
          </a:p>
        </p:txBody>
      </p:sp>
    </p:spTree>
    <p:extLst>
      <p:ext uri="{BB962C8B-B14F-4D97-AF65-F5344CB8AC3E}">
        <p14:creationId xmlns:p14="http://schemas.microsoft.com/office/powerpoint/2010/main" val="424946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2895600" cy="7286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204" name="Rectangle 4"/>
          <p:cNvSpPr>
            <a:spLocks noGrp="1" noChangeArrowheads="1"/>
          </p:cNvSpPr>
          <p:nvPr>
            <p:ph type="title"/>
          </p:nvPr>
        </p:nvSpPr>
        <p:spPr/>
        <p:txBody>
          <a:bodyPr/>
          <a:lstStyle/>
          <a:p>
            <a:r>
              <a:rPr lang="en-US"/>
              <a:t>Flow Visualization: Problems and Concepts</a:t>
            </a:r>
            <a:endParaRPr lang="de-DE"/>
          </a:p>
        </p:txBody>
      </p:sp>
      <p:sp>
        <p:nvSpPr>
          <p:cNvPr id="1331203" name="Rectangle 3"/>
          <p:cNvSpPr>
            <a:spLocks noGrp="1" noChangeArrowheads="1"/>
          </p:cNvSpPr>
          <p:nvPr>
            <p:ph idx="1"/>
          </p:nvPr>
        </p:nvSpPr>
        <p:spPr/>
        <p:txBody>
          <a:bodyPr/>
          <a:lstStyle/>
          <a:p>
            <a:r>
              <a:rPr lang="en-US" b="1"/>
              <a:t>Poincaré-Index of a critical point:</a:t>
            </a:r>
          </a:p>
          <a:p>
            <a:pPr lvl="1"/>
            <a:r>
              <a:rPr lang="en-US"/>
              <a:t>For general critical point: index can be obtained by counting different sectors:</a:t>
            </a:r>
          </a:p>
          <a:p>
            <a:pPr lvl="1"/>
            <a:endParaRPr lang="en-US"/>
          </a:p>
          <a:p>
            <a:pPr lvl="1">
              <a:buFont typeface="Wingdings" pitchFamily="2" charset="2"/>
              <a:buNone/>
            </a:pPr>
            <a:endParaRPr lang="en-US"/>
          </a:p>
          <a:p>
            <a:pPr lvl="1"/>
            <a:endParaRPr lang="en-US"/>
          </a:p>
          <a:p>
            <a:pPr lvl="1"/>
            <a:endParaRPr lang="en-US"/>
          </a:p>
          <a:p>
            <a:pPr lvl="1"/>
            <a:r>
              <a:rPr lang="en-US" i="1">
                <a:solidFill>
                  <a:srgbClr val="000000"/>
                </a:solidFill>
                <a:latin typeface="Times New Roman" pitchFamily="18" charset="0"/>
                <a:cs typeface="Times New Roman" pitchFamily="18" charset="0"/>
              </a:rPr>
              <a:t>n</a:t>
            </a:r>
            <a:r>
              <a:rPr lang="en-US" i="1" baseline="-25000">
                <a:solidFill>
                  <a:srgbClr val="000000"/>
                </a:solidFill>
                <a:latin typeface="Times New Roman" pitchFamily="18" charset="0"/>
                <a:cs typeface="Times New Roman" pitchFamily="18" charset="0"/>
              </a:rPr>
              <a:t>e</a:t>
            </a:r>
            <a:r>
              <a:rPr lang="en-US"/>
              <a:t> : number of elliptic sectors</a:t>
            </a:r>
          </a:p>
          <a:p>
            <a:pPr lvl="1"/>
            <a:r>
              <a:rPr lang="en-US" i="1">
                <a:solidFill>
                  <a:srgbClr val="000000"/>
                </a:solidFill>
                <a:latin typeface="Times New Roman" pitchFamily="18" charset="0"/>
                <a:cs typeface="Times New Roman" pitchFamily="18" charset="0"/>
              </a:rPr>
              <a:t>n</a:t>
            </a:r>
            <a:r>
              <a:rPr lang="en-US" i="1" baseline="-25000">
                <a:solidFill>
                  <a:srgbClr val="000000"/>
                </a:solidFill>
                <a:latin typeface="Times New Roman" pitchFamily="18" charset="0"/>
                <a:cs typeface="Times New Roman" pitchFamily="18" charset="0"/>
              </a:rPr>
              <a:t>h</a:t>
            </a:r>
            <a:r>
              <a:rPr lang="en-US"/>
              <a:t> : number of hyperbolic sectors</a:t>
            </a:r>
            <a:endParaRPr lang="de-DE"/>
          </a:p>
        </p:txBody>
      </p:sp>
    </p:spTree>
    <p:extLst>
      <p:ext uri="{BB962C8B-B14F-4D97-AF65-F5344CB8AC3E}">
        <p14:creationId xmlns:p14="http://schemas.microsoft.com/office/powerpoint/2010/main" val="9459966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Bil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1" y="1828799"/>
            <a:ext cx="5644294" cy="1809905"/>
          </a:xfrm>
          <a:prstGeom prst="rect">
            <a:avLst/>
          </a:prstGeom>
          <a:noFill/>
          <a:extLst>
            <a:ext uri="{909E8E84-426E-40DD-AFC4-6F175D3DCCD1}">
              <a14:hiddenFill xmlns:a14="http://schemas.microsoft.com/office/drawing/2010/main">
                <a:solidFill>
                  <a:srgbClr val="FFFFFF"/>
                </a:solidFill>
              </a14:hiddenFill>
            </a:ext>
          </a:extLst>
        </p:spPr>
      </p:pic>
      <p:pic>
        <p:nvPicPr>
          <p:cNvPr id="133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00"/>
            <a:ext cx="2895600" cy="7286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204" name="Rectangle 4"/>
          <p:cNvSpPr>
            <a:spLocks noGrp="1" noChangeArrowheads="1"/>
          </p:cNvSpPr>
          <p:nvPr>
            <p:ph type="title"/>
          </p:nvPr>
        </p:nvSpPr>
        <p:spPr/>
        <p:txBody>
          <a:bodyPr/>
          <a:lstStyle/>
          <a:p>
            <a:r>
              <a:rPr lang="en-US"/>
              <a:t>Flow Visualization: Problems and Concepts</a:t>
            </a:r>
            <a:endParaRPr lang="de-DE"/>
          </a:p>
        </p:txBody>
      </p:sp>
      <p:sp>
        <p:nvSpPr>
          <p:cNvPr id="1331203" name="Rectangle 3"/>
          <p:cNvSpPr>
            <a:spLocks noGrp="1" noChangeArrowheads="1"/>
          </p:cNvSpPr>
          <p:nvPr>
            <p:ph idx="4294967295"/>
          </p:nvPr>
        </p:nvSpPr>
        <p:spPr>
          <a:xfrm>
            <a:off x="3429000" y="684213"/>
            <a:ext cx="5715000" cy="898525"/>
          </a:xfrm>
        </p:spPr>
        <p:txBody>
          <a:bodyPr/>
          <a:lstStyle/>
          <a:p>
            <a:pPr marL="457200" lvl="1" indent="0">
              <a:buNone/>
            </a:pPr>
            <a:r>
              <a:rPr lang="en-US" i="1" dirty="0" smtClean="0">
                <a:solidFill>
                  <a:srgbClr val="000000"/>
                </a:solidFill>
                <a:latin typeface="Times New Roman" pitchFamily="18" charset="0"/>
                <a:cs typeface="Times New Roman" pitchFamily="18" charset="0"/>
              </a:rPr>
              <a:t>n</a:t>
            </a:r>
            <a:r>
              <a:rPr lang="en-US" i="1" baseline="-25000" dirty="0" smtClean="0">
                <a:solidFill>
                  <a:srgbClr val="000000"/>
                </a:solidFill>
                <a:latin typeface="Times New Roman" pitchFamily="18" charset="0"/>
                <a:cs typeface="Times New Roman" pitchFamily="18" charset="0"/>
              </a:rPr>
              <a:t>e</a:t>
            </a:r>
            <a:r>
              <a:rPr lang="en-US" dirty="0" smtClean="0"/>
              <a:t> </a:t>
            </a:r>
            <a:r>
              <a:rPr lang="en-US" dirty="0"/>
              <a:t>: number of elliptic sectors</a:t>
            </a:r>
          </a:p>
          <a:p>
            <a:pPr marL="457200" lvl="1" indent="0">
              <a:buNone/>
            </a:pPr>
            <a:r>
              <a:rPr lang="en-US" i="1" dirty="0" err="1">
                <a:solidFill>
                  <a:srgbClr val="000000"/>
                </a:solidFill>
                <a:latin typeface="Times New Roman" pitchFamily="18" charset="0"/>
                <a:cs typeface="Times New Roman" pitchFamily="18" charset="0"/>
              </a:rPr>
              <a:t>n</a:t>
            </a:r>
            <a:r>
              <a:rPr lang="en-US" i="1" baseline="-25000" dirty="0" err="1">
                <a:solidFill>
                  <a:srgbClr val="000000"/>
                </a:solidFill>
                <a:latin typeface="Times New Roman" pitchFamily="18" charset="0"/>
                <a:cs typeface="Times New Roman" pitchFamily="18" charset="0"/>
              </a:rPr>
              <a:t>h</a:t>
            </a:r>
            <a:r>
              <a:rPr lang="en-US" dirty="0"/>
              <a:t> : number of hyperbolic sectors</a:t>
            </a:r>
            <a:endParaRPr lang="de-DE" dirty="0"/>
          </a:p>
        </p:txBody>
      </p:sp>
      <p:sp>
        <p:nvSpPr>
          <p:cNvPr id="5" name="Text Box 2"/>
          <p:cNvSpPr txBox="1">
            <a:spLocks noChangeArrowheads="1"/>
          </p:cNvSpPr>
          <p:nvPr/>
        </p:nvSpPr>
        <p:spPr bwMode="auto">
          <a:xfrm>
            <a:off x="1524000" y="2286000"/>
            <a:ext cx="2263283" cy="73866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r>
              <a:rPr lang="en-US" sz="1400" dirty="0" smtClean="0">
                <a:latin typeface="Tahoma" pitchFamily="34" charset="0"/>
                <a:cs typeface="Times New Roman" pitchFamily="18" charset="0"/>
              </a:rPr>
              <a:t>a) parabolic sector</a:t>
            </a:r>
          </a:p>
          <a:p>
            <a:pPr algn="l" eaLnBrk="0" hangingPunct="0"/>
            <a:r>
              <a:rPr lang="en-US" sz="1400" dirty="0" smtClean="0">
                <a:latin typeface="Tahoma" pitchFamily="34" charset="0"/>
                <a:cs typeface="Times New Roman" pitchFamily="18" charset="0"/>
              </a:rPr>
              <a:t>b</a:t>
            </a:r>
            <a:r>
              <a:rPr lang="en-US" sz="1400" dirty="0">
                <a:latin typeface="Tahoma" pitchFamily="34" charset="0"/>
                <a:cs typeface="Times New Roman" pitchFamily="18" charset="0"/>
              </a:rPr>
              <a:t>) hyperbolic </a:t>
            </a:r>
            <a:r>
              <a:rPr lang="en-US" sz="1400" dirty="0" smtClean="0">
                <a:latin typeface="Tahoma" pitchFamily="34" charset="0"/>
                <a:cs typeface="Times New Roman" pitchFamily="18" charset="0"/>
              </a:rPr>
              <a:t>sector</a:t>
            </a:r>
          </a:p>
          <a:p>
            <a:pPr algn="l" eaLnBrk="0" hangingPunct="0"/>
            <a:r>
              <a:rPr lang="en-US" sz="1400" dirty="0" smtClean="0">
                <a:latin typeface="Tahoma" pitchFamily="34" charset="0"/>
                <a:cs typeface="Times New Roman" pitchFamily="18" charset="0"/>
              </a:rPr>
              <a:t>c</a:t>
            </a:r>
            <a:r>
              <a:rPr lang="en-US" sz="1400" dirty="0">
                <a:latin typeface="Tahoma" pitchFamily="34" charset="0"/>
                <a:cs typeface="Times New Roman" pitchFamily="18" charset="0"/>
              </a:rPr>
              <a:t>) elliptic sector</a:t>
            </a:r>
            <a:r>
              <a:rPr lang="en-GB" sz="1400" dirty="0">
                <a:latin typeface="Tahoma" pitchFamily="34" charset="0"/>
                <a:cs typeface="Times New Roman" pitchFamily="18" charset="0"/>
              </a:rPr>
              <a:t> </a:t>
            </a:r>
            <a:endParaRPr lang="de-DE" sz="1400" dirty="0">
              <a:latin typeface="Tahoma" pitchFamily="34" charset="0"/>
              <a:cs typeface="Times New Roman" pitchFamily="18" charset="0"/>
            </a:endParaRPr>
          </a:p>
        </p:txBody>
      </p:sp>
      <p:pic>
        <p:nvPicPr>
          <p:cNvPr id="7" name="Picture 4" descr="FirstOrderCases_HelmanHesseli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4581525"/>
            <a:ext cx="8607425" cy="1758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7496" y="3962400"/>
            <a:ext cx="2140330" cy="369332"/>
          </a:xfrm>
          <a:prstGeom prst="rect">
            <a:avLst/>
          </a:prstGeom>
          <a:noFill/>
        </p:spPr>
        <p:txBody>
          <a:bodyPr wrap="none" rtlCol="0">
            <a:spAutoFit/>
          </a:bodyPr>
          <a:lstStyle/>
          <a:p>
            <a:pPr marL="0" lvl="1"/>
            <a:r>
              <a:rPr lang="en-US" sz="1800" b="1" dirty="0">
                <a:solidFill>
                  <a:srgbClr val="FF0000"/>
                </a:solidFill>
              </a:rPr>
              <a:t>index(saddle) = -</a:t>
            </a:r>
            <a:r>
              <a:rPr lang="en-US" sz="1800" b="1" dirty="0" smtClean="0">
                <a:solidFill>
                  <a:srgbClr val="FF0000"/>
                </a:solidFill>
              </a:rPr>
              <a:t>1</a:t>
            </a:r>
            <a:endParaRPr lang="en-US" sz="1800" b="1" dirty="0">
              <a:solidFill>
                <a:srgbClr val="FF0000"/>
              </a:solidFill>
            </a:endParaRPr>
          </a:p>
        </p:txBody>
      </p:sp>
      <p:sp>
        <p:nvSpPr>
          <p:cNvPr id="9" name="TextBox 8"/>
          <p:cNvSpPr txBox="1"/>
          <p:nvPr/>
        </p:nvSpPr>
        <p:spPr>
          <a:xfrm>
            <a:off x="3758429" y="3962400"/>
            <a:ext cx="3506089" cy="369332"/>
          </a:xfrm>
          <a:prstGeom prst="rect">
            <a:avLst/>
          </a:prstGeom>
          <a:noFill/>
        </p:spPr>
        <p:txBody>
          <a:bodyPr wrap="none" rtlCol="0">
            <a:spAutoFit/>
          </a:bodyPr>
          <a:lstStyle/>
          <a:p>
            <a:pPr marL="0" lvl="1"/>
            <a:r>
              <a:rPr lang="en-US" sz="1800" b="1" dirty="0">
                <a:solidFill>
                  <a:srgbClr val="FF0000"/>
                </a:solidFill>
              </a:rPr>
              <a:t>index(source/sink/center) = </a:t>
            </a:r>
            <a:r>
              <a:rPr lang="en-US" sz="1800" b="1" dirty="0" smtClean="0">
                <a:solidFill>
                  <a:srgbClr val="FF0000"/>
                </a:solidFill>
              </a:rPr>
              <a:t>+1</a:t>
            </a:r>
            <a:endParaRPr lang="en-US" sz="1800" b="1" dirty="0">
              <a:solidFill>
                <a:srgbClr val="FF0000"/>
              </a:solidFill>
            </a:endParaRPr>
          </a:p>
        </p:txBody>
      </p:sp>
    </p:spTree>
    <p:extLst>
      <p:ext uri="{BB962C8B-B14F-4D97-AF65-F5344CB8AC3E}">
        <p14:creationId xmlns:p14="http://schemas.microsoft.com/office/powerpoint/2010/main" val="89804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9" name="Rectangle 3"/>
          <p:cNvSpPr>
            <a:spLocks noGrp="1" noChangeArrowheads="1"/>
          </p:cNvSpPr>
          <p:nvPr>
            <p:ph type="title"/>
          </p:nvPr>
        </p:nvSpPr>
        <p:spPr/>
        <p:txBody>
          <a:bodyPr/>
          <a:lstStyle/>
          <a:p>
            <a:r>
              <a:rPr lang="en-US"/>
              <a:t>Flow Visualization: Problems and Concepts</a:t>
            </a:r>
            <a:endParaRPr lang="de-DE"/>
          </a:p>
        </p:txBody>
      </p:sp>
      <p:sp>
        <p:nvSpPr>
          <p:cNvPr id="1330178" name="Rectangle 2"/>
          <p:cNvSpPr>
            <a:spLocks noGrp="1" noChangeArrowheads="1"/>
          </p:cNvSpPr>
          <p:nvPr>
            <p:ph idx="1"/>
          </p:nvPr>
        </p:nvSpPr>
        <p:spPr/>
        <p:txBody>
          <a:bodyPr/>
          <a:lstStyle/>
          <a:p>
            <a:r>
              <a:rPr lang="en-US" b="1" dirty="0" err="1"/>
              <a:t>Poincaré</a:t>
            </a:r>
            <a:r>
              <a:rPr lang="en-US" b="1" dirty="0"/>
              <a:t>-Index of a </a:t>
            </a:r>
            <a:r>
              <a:rPr lang="en-US" b="1" dirty="0" smtClean="0"/>
              <a:t>first-order critical </a:t>
            </a:r>
            <a:r>
              <a:rPr lang="en-US" b="1" dirty="0"/>
              <a:t>point:</a:t>
            </a:r>
          </a:p>
          <a:p>
            <a:pPr lvl="1"/>
            <a:endParaRPr lang="en-US" dirty="0"/>
          </a:p>
          <a:p>
            <a:pPr lvl="1"/>
            <a:r>
              <a:rPr lang="en-US" dirty="0"/>
              <a:t>first order critical points: have index +1 or –1</a:t>
            </a:r>
          </a:p>
          <a:p>
            <a:pPr lvl="1"/>
            <a:r>
              <a:rPr lang="en-US" dirty="0"/>
              <a:t>index(saddle) = -1</a:t>
            </a:r>
          </a:p>
          <a:p>
            <a:pPr lvl="1"/>
            <a:r>
              <a:rPr lang="en-US" dirty="0"/>
              <a:t>index(source/sink/center) = +1 </a:t>
            </a:r>
            <a:endParaRPr lang="de-DE" dirty="0"/>
          </a:p>
        </p:txBody>
      </p:sp>
    </p:spTree>
    <p:extLst>
      <p:ext uri="{BB962C8B-B14F-4D97-AF65-F5344CB8AC3E}">
        <p14:creationId xmlns:p14="http://schemas.microsoft.com/office/powerpoint/2010/main" val="2660852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7" name="Rectangle 3"/>
          <p:cNvSpPr>
            <a:spLocks noGrp="1" noChangeArrowheads="1"/>
          </p:cNvSpPr>
          <p:nvPr>
            <p:ph type="title"/>
          </p:nvPr>
        </p:nvSpPr>
        <p:spPr/>
        <p:txBody>
          <a:bodyPr/>
          <a:lstStyle/>
          <a:p>
            <a:r>
              <a:rPr lang="en-US"/>
              <a:t>Flow Visualization: Problems and Concepts</a:t>
            </a:r>
            <a:endParaRPr lang="de-DE"/>
          </a:p>
        </p:txBody>
      </p:sp>
      <p:sp>
        <p:nvSpPr>
          <p:cNvPr id="1332226" name="Rectangle 2"/>
          <p:cNvSpPr>
            <a:spLocks noGrp="1" noChangeArrowheads="1"/>
          </p:cNvSpPr>
          <p:nvPr>
            <p:ph idx="1"/>
          </p:nvPr>
        </p:nvSpPr>
        <p:spPr/>
        <p:txBody>
          <a:bodyPr/>
          <a:lstStyle/>
          <a:p>
            <a:r>
              <a:rPr lang="en-US" b="1"/>
              <a:t>Index-theorem:</a:t>
            </a:r>
          </a:p>
          <a:p>
            <a:endParaRPr lang="en-US" b="1"/>
          </a:p>
          <a:p>
            <a:pPr lvl="1"/>
            <a:r>
              <a:rPr lang="en-US"/>
              <a:t>index(area) =</a:t>
            </a:r>
            <a:r>
              <a:rPr lang="en-US">
                <a:solidFill>
                  <a:schemeClr val="bg2"/>
                </a:solidFill>
                <a:effectLst>
                  <a:outerShdw blurRad="38100" dist="38100" dir="2700000" algn="tl">
                    <a:srgbClr val="C0C0C0"/>
                  </a:outerShdw>
                </a:effectLst>
              </a:rPr>
              <a:t>   </a:t>
            </a:r>
            <a:r>
              <a:rPr lang="en-US" sz="2200">
                <a:solidFill>
                  <a:srgbClr val="000000"/>
                </a:solidFill>
                <a:effectLst>
                  <a:outerShdw blurRad="38100" dist="38100" dir="2700000" algn="tl">
                    <a:srgbClr val="C0C0C0"/>
                  </a:outerShdw>
                </a:effectLst>
                <a:latin typeface="Symbol" pitchFamily="18" charset="2"/>
                <a:cs typeface="Times New Roman" pitchFamily="18" charset="0"/>
              </a:rPr>
              <a:t>S</a:t>
            </a:r>
            <a:r>
              <a:rPr lang="en-US" sz="1600">
                <a:solidFill>
                  <a:srgbClr val="000000"/>
                </a:solidFill>
                <a:effectLst>
                  <a:outerShdw blurRad="38100" dist="38100" dir="2700000" algn="tl">
                    <a:srgbClr val="C0C0C0"/>
                  </a:outerShdw>
                </a:effectLst>
                <a:cs typeface="Times New Roman" pitchFamily="18" charset="0"/>
              </a:rPr>
              <a:t>  </a:t>
            </a:r>
            <a:r>
              <a:rPr lang="en-US" sz="1600">
                <a:cs typeface="Times New Roman" pitchFamily="18" charset="0"/>
              </a:rPr>
              <a:t>index(cp)</a:t>
            </a:r>
            <a:endParaRPr lang="en-US"/>
          </a:p>
          <a:p>
            <a:pPr lvl="1">
              <a:buFont typeface="Wingdings" pitchFamily="2" charset="2"/>
              <a:buNone/>
            </a:pPr>
            <a:endParaRPr lang="en-US"/>
          </a:p>
          <a:p>
            <a:pPr lvl="1">
              <a:buFont typeface="Wingdings" pitchFamily="2" charset="2"/>
              <a:buNone/>
            </a:pPr>
            <a:r>
              <a:rPr lang="en-US"/>
              <a:t>i.e., sum over all indices of the critical points in the area</a:t>
            </a:r>
            <a:endParaRPr lang="de-DE"/>
          </a:p>
        </p:txBody>
      </p:sp>
    </p:spTree>
    <p:extLst>
      <p:ext uri="{BB962C8B-B14F-4D97-AF65-F5344CB8AC3E}">
        <p14:creationId xmlns:p14="http://schemas.microsoft.com/office/powerpoint/2010/main" val="210557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3794" name="Picture 2" descr="ANoiseCPAn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300" y="260350"/>
            <a:ext cx="2808288" cy="2805113"/>
          </a:xfrm>
          <a:prstGeom prst="rect">
            <a:avLst/>
          </a:prstGeom>
          <a:noFill/>
          <a:extLst>
            <a:ext uri="{909E8E84-426E-40DD-AFC4-6F175D3DCCD1}">
              <a14:hiddenFill xmlns:a14="http://schemas.microsoft.com/office/drawing/2010/main">
                <a:solidFill>
                  <a:srgbClr val="FFFFFF"/>
                </a:solidFill>
              </a14:hiddenFill>
            </a:ext>
          </a:extLst>
        </p:spPr>
      </p:pic>
      <p:pic>
        <p:nvPicPr>
          <p:cNvPr id="1313795" name="Picture 3" descr="ANoiseL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260350"/>
            <a:ext cx="2808287" cy="2803525"/>
          </a:xfrm>
          <a:prstGeom prst="rect">
            <a:avLst/>
          </a:prstGeom>
          <a:noFill/>
          <a:extLst>
            <a:ext uri="{909E8E84-426E-40DD-AFC4-6F175D3DCCD1}">
              <a14:hiddenFill xmlns:a14="http://schemas.microsoft.com/office/drawing/2010/main">
                <a:solidFill>
                  <a:srgbClr val="FFFFFF"/>
                </a:solidFill>
              </a14:hiddenFill>
            </a:ext>
          </a:extLst>
        </p:spPr>
      </p:pic>
      <p:sp>
        <p:nvSpPr>
          <p:cNvPr id="1313796" name="Text Box 4"/>
          <p:cNvSpPr txBox="1">
            <a:spLocks noChangeArrowheads="1"/>
          </p:cNvSpPr>
          <p:nvPr/>
        </p:nvSpPr>
        <p:spPr bwMode="auto">
          <a:xfrm>
            <a:off x="2987675" y="3062288"/>
            <a:ext cx="1416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stream lines</a:t>
            </a:r>
          </a:p>
        </p:txBody>
      </p:sp>
      <p:sp>
        <p:nvSpPr>
          <p:cNvPr id="1313797" name="Text Box 5"/>
          <p:cNvSpPr txBox="1">
            <a:spLocks noChangeArrowheads="1"/>
          </p:cNvSpPr>
          <p:nvPr/>
        </p:nvSpPr>
        <p:spPr bwMode="auto">
          <a:xfrm>
            <a:off x="7459663" y="3062288"/>
            <a:ext cx="150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critical points</a:t>
            </a:r>
          </a:p>
        </p:txBody>
      </p:sp>
      <p:pic>
        <p:nvPicPr>
          <p:cNvPr id="1313798" name="Picture 6" descr="TP_tmp"/>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2200" y="1376363"/>
            <a:ext cx="742950" cy="47625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1313799" name="Text Box 7"/>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13800" name="Text Box 8"/>
          <p:cNvSpPr txBox="1">
            <a:spLocks noChangeArrowheads="1"/>
          </p:cNvSpPr>
          <p:nvPr/>
        </p:nvSpPr>
        <p:spPr bwMode="auto">
          <a:xfrm>
            <a:off x="352425" y="758825"/>
            <a:ext cx="2381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steady 2D vector field</a:t>
            </a:r>
          </a:p>
        </p:txBody>
      </p:sp>
      <p:pic>
        <p:nvPicPr>
          <p:cNvPr id="1313801" name="Picture 9" descr="ANoiseCPSepLinesAnn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3567113"/>
            <a:ext cx="2808287" cy="2803525"/>
          </a:xfrm>
          <a:prstGeom prst="rect">
            <a:avLst/>
          </a:prstGeom>
          <a:noFill/>
          <a:extLst>
            <a:ext uri="{909E8E84-426E-40DD-AFC4-6F175D3DCCD1}">
              <a14:hiddenFill xmlns:a14="http://schemas.microsoft.com/office/drawing/2010/main">
                <a:solidFill>
                  <a:srgbClr val="FFFFFF"/>
                </a:solidFill>
              </a14:hiddenFill>
            </a:ext>
          </a:extLst>
        </p:spPr>
      </p:pic>
      <p:pic>
        <p:nvPicPr>
          <p:cNvPr id="1313802" name="Picture 10" descr="ANoiseCPSepLin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3567113"/>
            <a:ext cx="2808287" cy="2808287"/>
          </a:xfrm>
          <a:prstGeom prst="rect">
            <a:avLst/>
          </a:prstGeom>
          <a:noFill/>
          <a:extLst>
            <a:ext uri="{909E8E84-426E-40DD-AFC4-6F175D3DCCD1}">
              <a14:hiddenFill xmlns:a14="http://schemas.microsoft.com/office/drawing/2010/main">
                <a:solidFill>
                  <a:srgbClr val="FFFFFF"/>
                </a:solidFill>
              </a14:hiddenFill>
            </a:ext>
          </a:extLst>
        </p:spPr>
      </p:pic>
      <p:sp>
        <p:nvSpPr>
          <p:cNvPr id="1313803" name="Text Box 11"/>
          <p:cNvSpPr txBox="1">
            <a:spLocks noChangeArrowheads="1"/>
          </p:cNvSpPr>
          <p:nvPr/>
        </p:nvSpPr>
        <p:spPr bwMode="auto">
          <a:xfrm>
            <a:off x="2987675" y="6375400"/>
            <a:ext cx="178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separation lines</a:t>
            </a:r>
          </a:p>
        </p:txBody>
      </p:sp>
      <p:sp>
        <p:nvSpPr>
          <p:cNvPr id="1313804" name="Text Box 12"/>
          <p:cNvSpPr txBox="1">
            <a:spLocks noChangeArrowheads="1"/>
          </p:cNvSpPr>
          <p:nvPr/>
        </p:nvSpPr>
        <p:spPr bwMode="auto">
          <a:xfrm>
            <a:off x="5651500" y="6375400"/>
            <a:ext cx="3473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sectors of different flow behavior</a:t>
            </a:r>
          </a:p>
        </p:txBody>
      </p:sp>
    </p:spTree>
    <p:extLst>
      <p:ext uri="{BB962C8B-B14F-4D97-AF65-F5344CB8AC3E}">
        <p14:creationId xmlns:p14="http://schemas.microsoft.com/office/powerpoint/2010/main" val="1508572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38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3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1" name="Rectangle 3"/>
          <p:cNvSpPr>
            <a:spLocks noGrp="1" noChangeArrowheads="1"/>
          </p:cNvSpPr>
          <p:nvPr>
            <p:ph type="title"/>
          </p:nvPr>
        </p:nvSpPr>
        <p:spPr/>
        <p:txBody>
          <a:bodyPr/>
          <a:lstStyle/>
          <a:p>
            <a:r>
              <a:rPr lang="en-US"/>
              <a:t>Flow Visualization: Problems and Concepts</a:t>
            </a:r>
            <a:endParaRPr lang="de-DE"/>
          </a:p>
        </p:txBody>
      </p:sp>
      <p:sp>
        <p:nvSpPr>
          <p:cNvPr id="1333250" name="Rectangle 2"/>
          <p:cNvSpPr>
            <a:spLocks noGrp="1" noChangeArrowheads="1"/>
          </p:cNvSpPr>
          <p:nvPr>
            <p:ph idx="1"/>
          </p:nvPr>
        </p:nvSpPr>
        <p:spPr/>
        <p:txBody>
          <a:bodyPr/>
          <a:lstStyle/>
          <a:p>
            <a:pPr marL="419100" indent="-419100"/>
            <a:r>
              <a:rPr lang="en-US" sz="2000" b="1"/>
              <a:t>Separatrices:</a:t>
            </a:r>
            <a:endParaRPr lang="de-DE" sz="2000" b="1"/>
          </a:p>
          <a:p>
            <a:pPr marL="838200" lvl="1" indent="-381000"/>
            <a:r>
              <a:rPr lang="en-US" sz="1800"/>
              <a:t>Special stream lines which separates regions of different flow behavior.</a:t>
            </a:r>
          </a:p>
          <a:p>
            <a:pPr marL="419100" indent="-419100">
              <a:buFont typeface="Wingdings" pitchFamily="2" charset="2"/>
              <a:buNone/>
            </a:pPr>
            <a:endParaRPr lang="de-DE" sz="2000"/>
          </a:p>
          <a:p>
            <a:pPr marL="419100" indent="-419100"/>
            <a:r>
              <a:rPr lang="en-US" sz="2000" b="1"/>
              <a:t>Types of separatrices:</a:t>
            </a:r>
            <a:endParaRPr lang="de-DE" sz="2000" b="1"/>
          </a:p>
          <a:p>
            <a:pPr marL="838200" lvl="1" indent="-381000">
              <a:buFont typeface="Wingdings" pitchFamily="2" charset="2"/>
              <a:buAutoNum type="arabicPeriod"/>
            </a:pPr>
            <a:r>
              <a:rPr lang="en-US" sz="1800"/>
              <a:t>Each stream line originating/ending in a critical point and separating two sectors </a:t>
            </a:r>
            <a:r>
              <a:rPr lang="en-US" sz="1800">
                <a:sym typeface="Wingdings" pitchFamily="2" charset="2"/>
              </a:rPr>
              <a:t> </a:t>
            </a:r>
            <a:r>
              <a:rPr lang="en-US" sz="1800"/>
              <a:t>is a separatrix.</a:t>
            </a:r>
          </a:p>
          <a:p>
            <a:pPr marL="838200" lvl="1" indent="-381000">
              <a:buFont typeface="Wingdings" pitchFamily="2" charset="2"/>
              <a:buAutoNum type="arabicPeriod" startAt="2"/>
            </a:pPr>
            <a:r>
              <a:rPr lang="en-US" sz="1800"/>
              <a:t>stream lines through boundary switch points </a:t>
            </a:r>
          </a:p>
          <a:p>
            <a:pPr marL="838200" lvl="1" indent="-381000">
              <a:buFont typeface="Wingdings" pitchFamily="2" charset="2"/>
              <a:buAutoNum type="arabicPeriod" startAt="3"/>
            </a:pPr>
            <a:r>
              <a:rPr lang="en-US" sz="1800"/>
              <a:t>isolated closed stream lines</a:t>
            </a:r>
            <a:endParaRPr lang="de-DE" sz="1800"/>
          </a:p>
        </p:txBody>
      </p:sp>
    </p:spTree>
    <p:extLst>
      <p:ext uri="{BB962C8B-B14F-4D97-AF65-F5344CB8AC3E}">
        <p14:creationId xmlns:p14="http://schemas.microsoft.com/office/powerpoint/2010/main" val="37812398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3524250"/>
            <a:ext cx="2114550" cy="19621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5299" name="Line 3"/>
          <p:cNvSpPr>
            <a:spLocks noChangeShapeType="1"/>
          </p:cNvSpPr>
          <p:nvPr/>
        </p:nvSpPr>
        <p:spPr bwMode="auto">
          <a:xfrm>
            <a:off x="3981450" y="4514850"/>
            <a:ext cx="381000" cy="304800"/>
          </a:xfrm>
          <a:prstGeom prst="line">
            <a:avLst/>
          </a:prstGeom>
          <a:noFill/>
          <a:ln w="508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300" name="Line 4"/>
          <p:cNvSpPr>
            <a:spLocks noChangeShapeType="1"/>
          </p:cNvSpPr>
          <p:nvPr/>
        </p:nvSpPr>
        <p:spPr bwMode="auto">
          <a:xfrm flipH="1" flipV="1">
            <a:off x="3429000" y="4067175"/>
            <a:ext cx="381000" cy="304800"/>
          </a:xfrm>
          <a:prstGeom prst="line">
            <a:avLst/>
          </a:prstGeom>
          <a:noFill/>
          <a:ln w="508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301" name="Line 5"/>
          <p:cNvSpPr>
            <a:spLocks noChangeShapeType="1"/>
          </p:cNvSpPr>
          <p:nvPr/>
        </p:nvSpPr>
        <p:spPr bwMode="auto">
          <a:xfrm flipV="1">
            <a:off x="3924300" y="3800475"/>
            <a:ext cx="123825" cy="495300"/>
          </a:xfrm>
          <a:prstGeom prst="line">
            <a:avLst/>
          </a:prstGeom>
          <a:noFill/>
          <a:ln w="508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302" name="Line 6"/>
          <p:cNvSpPr>
            <a:spLocks noChangeShapeType="1"/>
          </p:cNvSpPr>
          <p:nvPr/>
        </p:nvSpPr>
        <p:spPr bwMode="auto">
          <a:xfrm flipH="1">
            <a:off x="3781425" y="4552950"/>
            <a:ext cx="76200" cy="390525"/>
          </a:xfrm>
          <a:prstGeom prst="line">
            <a:avLst/>
          </a:prstGeom>
          <a:noFill/>
          <a:ln w="508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304" name="Rectangle 8"/>
          <p:cNvSpPr>
            <a:spLocks noGrp="1" noChangeArrowheads="1"/>
          </p:cNvSpPr>
          <p:nvPr>
            <p:ph type="title"/>
          </p:nvPr>
        </p:nvSpPr>
        <p:spPr/>
        <p:txBody>
          <a:bodyPr/>
          <a:lstStyle/>
          <a:p>
            <a:r>
              <a:rPr lang="en-US"/>
              <a:t>Flow Visualization: Problems and Concepts</a:t>
            </a:r>
            <a:endParaRPr lang="de-DE"/>
          </a:p>
        </p:txBody>
      </p:sp>
      <p:sp>
        <p:nvSpPr>
          <p:cNvPr id="1335303" name="Rectangle 7"/>
          <p:cNvSpPr>
            <a:spLocks noGrp="1" noChangeArrowheads="1"/>
          </p:cNvSpPr>
          <p:nvPr>
            <p:ph idx="1"/>
          </p:nvPr>
        </p:nvSpPr>
        <p:spPr>
          <a:xfrm>
            <a:off x="250825" y="549275"/>
            <a:ext cx="8642350" cy="2320925"/>
          </a:xfrm>
        </p:spPr>
        <p:txBody>
          <a:bodyPr/>
          <a:lstStyle/>
          <a:p>
            <a:r>
              <a:rPr lang="en-US" b="1" u="sng"/>
              <a:t>Separatrices from first order saddle:</a:t>
            </a:r>
            <a:endParaRPr lang="de-DE" b="1"/>
          </a:p>
          <a:p>
            <a:pPr lvl="1"/>
            <a:r>
              <a:rPr lang="en-US"/>
              <a:t>4, in the direction of the two eigenvectors of the Jacobian matrix</a:t>
            </a:r>
            <a:endParaRPr lang="de-DE"/>
          </a:p>
        </p:txBody>
      </p:sp>
    </p:spTree>
    <p:extLst>
      <p:ext uri="{BB962C8B-B14F-4D97-AF65-F5344CB8AC3E}">
        <p14:creationId xmlns:p14="http://schemas.microsoft.com/office/powerpoint/2010/main" val="176032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Rectangle 2"/>
          <p:cNvSpPr>
            <a:spLocks noGrp="1" noChangeArrowheads="1"/>
          </p:cNvSpPr>
          <p:nvPr>
            <p:ph type="title"/>
          </p:nvPr>
        </p:nvSpPr>
        <p:spPr/>
        <p:txBody>
          <a:bodyPr/>
          <a:lstStyle/>
          <a:p>
            <a:endParaRPr lang="en-US"/>
          </a:p>
        </p:txBody>
      </p:sp>
      <p:sp>
        <p:nvSpPr>
          <p:cNvPr id="1336323" name="Text Box 3"/>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36324" name="Text Box 4"/>
          <p:cNvSpPr txBox="1">
            <a:spLocks noChangeArrowheads="1"/>
          </p:cNvSpPr>
          <p:nvPr/>
        </p:nvSpPr>
        <p:spPr bwMode="auto">
          <a:xfrm>
            <a:off x="473075" y="549275"/>
            <a:ext cx="213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closed stream lines</a:t>
            </a:r>
          </a:p>
        </p:txBody>
      </p:sp>
      <p:pic>
        <p:nvPicPr>
          <p:cNvPr id="1336325" name="Picture 5" descr="ExplainCSLDou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125" y="1066800"/>
            <a:ext cx="5113338" cy="509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61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5" name="Rectangle 7"/>
          <p:cNvSpPr>
            <a:spLocks noGrp="1" noChangeArrowheads="1"/>
          </p:cNvSpPr>
          <p:nvPr>
            <p:ph type="title"/>
          </p:nvPr>
        </p:nvSpPr>
        <p:spPr/>
        <p:txBody>
          <a:bodyPr/>
          <a:lstStyle/>
          <a:p>
            <a:r>
              <a:rPr lang="en-US"/>
              <a:t>Flow Visualization: Problems and Concepts</a:t>
            </a:r>
            <a:endParaRPr lang="de-DE"/>
          </a:p>
        </p:txBody>
      </p:sp>
      <p:sp>
        <p:nvSpPr>
          <p:cNvPr id="1338374" name="Rectangle 6"/>
          <p:cNvSpPr>
            <a:spLocks noGrp="1" noChangeArrowheads="1"/>
          </p:cNvSpPr>
          <p:nvPr>
            <p:ph idx="1"/>
          </p:nvPr>
        </p:nvSpPr>
        <p:spPr>
          <a:xfrm>
            <a:off x="250825" y="549275"/>
            <a:ext cx="8642350" cy="2751138"/>
          </a:xfrm>
        </p:spPr>
        <p:txBody>
          <a:bodyPr/>
          <a:lstStyle/>
          <a:p>
            <a:r>
              <a:rPr lang="en-US" b="1"/>
              <a:t>Boundary switch points:</a:t>
            </a:r>
          </a:p>
          <a:p>
            <a:pPr lvl="1"/>
            <a:r>
              <a:rPr lang="en-US"/>
              <a:t>change inflow </a:t>
            </a:r>
            <a:r>
              <a:rPr lang="en-US">
                <a:sym typeface="Wingdings" pitchFamily="2" charset="2"/>
              </a:rPr>
              <a:t> outflow at boundary of the domain of </a:t>
            </a:r>
            <a:r>
              <a:rPr lang="en-US" b="1"/>
              <a:t>v</a:t>
            </a:r>
            <a:endParaRPr lang="en-US">
              <a:sym typeface="Wingdings" pitchFamily="2" charset="2"/>
            </a:endParaRPr>
          </a:p>
          <a:p>
            <a:pPr lvl="1"/>
            <a:r>
              <a:rPr lang="en-US" b="1"/>
              <a:t>v</a:t>
            </a:r>
            <a:r>
              <a:rPr lang="en-US"/>
              <a:t>(</a:t>
            </a:r>
            <a:r>
              <a:rPr lang="en-US" b="1"/>
              <a:t>x</a:t>
            </a:r>
            <a:r>
              <a:rPr lang="en-US"/>
              <a:t>) parallel to tangent of boundary curve at boundary point </a:t>
            </a:r>
            <a:r>
              <a:rPr lang="en-US" b="1"/>
              <a:t>x</a:t>
            </a:r>
            <a:endParaRPr lang="de-DE" b="1"/>
          </a:p>
        </p:txBody>
      </p:sp>
      <p:pic>
        <p:nvPicPr>
          <p:cNvPr id="1338377" name="Picture 9" descr="BoundarySwitch2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4627563"/>
            <a:ext cx="7848600" cy="676275"/>
          </a:xfrm>
          <a:prstGeom prst="rect">
            <a:avLst/>
          </a:prstGeom>
          <a:noFill/>
          <a:extLst>
            <a:ext uri="{909E8E84-426E-40DD-AFC4-6F175D3DCCD1}">
              <a14:hiddenFill xmlns:a14="http://schemas.microsoft.com/office/drawing/2010/main">
                <a:solidFill>
                  <a:srgbClr val="FFFFFF"/>
                </a:solidFill>
              </a14:hiddenFill>
            </a:ext>
          </a:extLst>
        </p:spPr>
      </p:pic>
      <p:pic>
        <p:nvPicPr>
          <p:cNvPr id="1338378" name="Picture 10" descr="BSCurves_06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2971800"/>
            <a:ext cx="3887788" cy="268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45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1338377"/>
                                        </p:tgtEl>
                                      </p:cBhvr>
                                    </p:animEffect>
                                    <p:set>
                                      <p:cBhvr>
                                        <p:cTn id="7" dur="1" fill="hold">
                                          <p:stCondLst>
                                            <p:cond delay="499"/>
                                          </p:stCondLst>
                                        </p:cTn>
                                        <p:tgtEl>
                                          <p:spTgt spid="133837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38378"/>
                                        </p:tgtEl>
                                        <p:attrNameLst>
                                          <p:attrName>style.visibility</p:attrName>
                                        </p:attrNameLst>
                                      </p:cBhvr>
                                      <p:to>
                                        <p:strVal val="visible"/>
                                      </p:to>
                                    </p:set>
                                    <p:animEffect transition="in" filter="fade">
                                      <p:cBhvr>
                                        <p:cTn id="10" dur="1000"/>
                                        <p:tgtEl>
                                          <p:spTgt spid="1338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5" name="Rectangle 3"/>
          <p:cNvSpPr>
            <a:spLocks noGrp="1" noChangeArrowheads="1"/>
          </p:cNvSpPr>
          <p:nvPr>
            <p:ph type="title"/>
          </p:nvPr>
        </p:nvSpPr>
        <p:spPr/>
        <p:txBody>
          <a:bodyPr/>
          <a:lstStyle/>
          <a:p>
            <a:endParaRPr lang="en-US"/>
          </a:p>
        </p:txBody>
      </p:sp>
      <p:pic>
        <p:nvPicPr>
          <p:cNvPr id="1339400" name="Picture 8" descr="BSCurves_06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2133600"/>
            <a:ext cx="3671888"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339407" name="Picture 15" descr="ANoiseStreamTopoSetupCPBSPS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828800"/>
            <a:ext cx="3024188" cy="3024188"/>
          </a:xfrm>
          <a:prstGeom prst="rect">
            <a:avLst/>
          </a:prstGeom>
          <a:noFill/>
          <a:extLst>
            <a:ext uri="{909E8E84-426E-40DD-AFC4-6F175D3DCCD1}">
              <a14:hiddenFill xmlns:a14="http://schemas.microsoft.com/office/drawing/2010/main">
                <a:solidFill>
                  <a:srgbClr val="FFFFFF"/>
                </a:solidFill>
              </a14:hiddenFill>
            </a:ext>
          </a:extLst>
        </p:spPr>
      </p:pic>
      <p:sp>
        <p:nvSpPr>
          <p:cNvPr id="1339408" name="Text Box 16"/>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39409" name="Text Box 17"/>
          <p:cNvSpPr txBox="1">
            <a:spLocks noChangeArrowheads="1"/>
          </p:cNvSpPr>
          <p:nvPr/>
        </p:nvSpPr>
        <p:spPr bwMode="auto">
          <a:xfrm>
            <a:off x="523875" y="549275"/>
            <a:ext cx="203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from the boundary</a:t>
            </a:r>
          </a:p>
        </p:txBody>
      </p:sp>
    </p:spTree>
    <p:extLst>
      <p:ext uri="{BB962C8B-B14F-4D97-AF65-F5344CB8AC3E}">
        <p14:creationId xmlns:p14="http://schemas.microsoft.com/office/powerpoint/2010/main" val="25450984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19200" y="4062876"/>
            <a:ext cx="2362200" cy="381000"/>
          </a:xfrm>
          <a:prstGeom prst="rect">
            <a:avLst/>
          </a:prstGeom>
          <a:solidFill>
            <a:schemeClr val="accent2"/>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8675" name="Rectangle 3"/>
          <p:cNvSpPr>
            <a:spLocks noGrp="1" noChangeArrowheads="1"/>
          </p:cNvSpPr>
          <p:nvPr>
            <p:ph type="title"/>
          </p:nvPr>
        </p:nvSpPr>
        <p:spPr/>
        <p:txBody>
          <a:bodyPr/>
          <a:lstStyle/>
          <a:p>
            <a:r>
              <a:rPr lang="en-US" dirty="0" smtClean="0"/>
              <a:t>Feature-based </a:t>
            </a:r>
            <a:r>
              <a:rPr lang="en-US" dirty="0"/>
              <a:t>Visualization</a:t>
            </a:r>
            <a:endParaRPr lang="de-DE" dirty="0"/>
          </a:p>
        </p:txBody>
      </p:sp>
      <p:sp>
        <p:nvSpPr>
          <p:cNvPr id="1308674" name="Rectangle 2"/>
          <p:cNvSpPr>
            <a:spLocks noGrp="1" noChangeArrowheads="1"/>
          </p:cNvSpPr>
          <p:nvPr>
            <p:ph idx="1"/>
          </p:nvPr>
        </p:nvSpPr>
        <p:spPr/>
        <p:txBody>
          <a:bodyPr/>
          <a:lstStyle/>
          <a:p>
            <a:r>
              <a:rPr lang="en-US" b="1" dirty="0" smtClean="0"/>
              <a:t>Feature Extraction</a:t>
            </a:r>
            <a:endParaRPr lang="de-DE" dirty="0" smtClean="0"/>
          </a:p>
          <a:p>
            <a:pPr lvl="1"/>
            <a:r>
              <a:rPr lang="en-US" b="1" dirty="0" smtClean="0"/>
              <a:t>Features:</a:t>
            </a:r>
            <a:endParaRPr lang="de-DE" b="1" dirty="0" smtClean="0"/>
          </a:p>
          <a:p>
            <a:pPr lvl="2"/>
            <a:r>
              <a:rPr lang="en-US" dirty="0" smtClean="0"/>
              <a:t>Represent interesting structures or objects in the data</a:t>
            </a:r>
          </a:p>
          <a:p>
            <a:pPr lvl="2"/>
            <a:r>
              <a:rPr lang="en-US" dirty="0" smtClean="0"/>
              <a:t>Extract and visualize them</a:t>
            </a:r>
          </a:p>
          <a:p>
            <a:pPr lvl="2"/>
            <a:r>
              <a:rPr lang="en-US" dirty="0" smtClean="0"/>
              <a:t>The original (large) field is not needed anymore for visualization</a:t>
            </a:r>
          </a:p>
          <a:p>
            <a:pPr lvl="2"/>
            <a:r>
              <a:rPr lang="en-US" dirty="0" smtClean="0"/>
              <a:t>Extraction can (usually) be automated</a:t>
            </a:r>
          </a:p>
          <a:p>
            <a:pPr lvl="2"/>
            <a:r>
              <a:rPr lang="en-US" dirty="0" smtClean="0"/>
              <a:t>Rendering is fast and (usually) interactive</a:t>
            </a:r>
          </a:p>
          <a:p>
            <a:pPr lvl="2"/>
            <a:r>
              <a:rPr lang="en-US" dirty="0" smtClean="0"/>
              <a:t>Medium to high cognitive load</a:t>
            </a:r>
          </a:p>
          <a:p>
            <a:pPr lvl="1"/>
            <a:endParaRPr lang="en-US" dirty="0" smtClean="0"/>
          </a:p>
          <a:p>
            <a:pPr lvl="1"/>
            <a:r>
              <a:rPr lang="en-US" b="1" dirty="0" smtClean="0"/>
              <a:t>Typical features:</a:t>
            </a:r>
          </a:p>
          <a:p>
            <a:pPr lvl="2"/>
            <a:r>
              <a:rPr lang="en-US" dirty="0" smtClean="0"/>
              <a:t>Topological features</a:t>
            </a:r>
          </a:p>
          <a:p>
            <a:pPr lvl="2"/>
            <a:r>
              <a:rPr lang="en-US" dirty="0" smtClean="0"/>
              <a:t>Vortices</a:t>
            </a:r>
          </a:p>
          <a:p>
            <a:pPr lvl="2"/>
            <a:r>
              <a:rPr lang="en-US" dirty="0" smtClean="0"/>
              <a:t>Shock waves</a:t>
            </a:r>
          </a:p>
          <a:p>
            <a:pPr lvl="2"/>
            <a:r>
              <a:rPr lang="en-US" dirty="0" err="1" smtClean="0"/>
              <a:t>Extremal</a:t>
            </a:r>
            <a:r>
              <a:rPr lang="en-US" dirty="0" smtClean="0"/>
              <a:t> structures</a:t>
            </a:r>
            <a:endParaRPr lang="de-DE" dirty="0"/>
          </a:p>
        </p:txBody>
      </p:sp>
      <p:sp>
        <p:nvSpPr>
          <p:cNvPr id="6" name="TextBox 5"/>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18524424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4274" name="Picture 2" descr="Bil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26860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33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048000"/>
            <a:ext cx="2819400" cy="10064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4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038600"/>
            <a:ext cx="2343150" cy="2324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4277" name="Rectangle 5"/>
          <p:cNvSpPr>
            <a:spLocks noGrp="1" noChangeArrowheads="1"/>
          </p:cNvSpPr>
          <p:nvPr>
            <p:ph type="title"/>
          </p:nvPr>
        </p:nvSpPr>
        <p:spPr/>
        <p:txBody>
          <a:bodyPr/>
          <a:lstStyle/>
          <a:p>
            <a:r>
              <a:rPr lang="en-US"/>
              <a:t>Flow Visualization: Problems and Concepts</a:t>
            </a:r>
            <a:endParaRPr lang="de-DE"/>
          </a:p>
        </p:txBody>
      </p:sp>
      <p:sp>
        <p:nvSpPr>
          <p:cNvPr id="2" name="TextBox 1"/>
          <p:cNvSpPr txBox="1"/>
          <p:nvPr/>
        </p:nvSpPr>
        <p:spPr>
          <a:xfrm>
            <a:off x="5176421" y="1463814"/>
            <a:ext cx="2524957" cy="707886"/>
          </a:xfrm>
          <a:prstGeom prst="rect">
            <a:avLst/>
          </a:prstGeom>
          <a:noFill/>
        </p:spPr>
        <p:txBody>
          <a:bodyPr wrap="square" rtlCol="0">
            <a:spAutoFit/>
          </a:bodyPr>
          <a:lstStyle/>
          <a:p>
            <a:r>
              <a:rPr lang="en-US" dirty="0" smtClean="0"/>
              <a:t>All the three different types of separation</a:t>
            </a:r>
            <a:endParaRPr lang="en-US" dirty="0"/>
          </a:p>
        </p:txBody>
      </p:sp>
    </p:spTree>
    <p:extLst>
      <p:ext uri="{BB962C8B-B14F-4D97-AF65-F5344CB8AC3E}">
        <p14:creationId xmlns:p14="http://schemas.microsoft.com/office/powerpoint/2010/main" val="3222357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6" name="Rectangle 2"/>
          <p:cNvSpPr>
            <a:spLocks noGrp="1" noChangeArrowheads="1"/>
          </p:cNvSpPr>
          <p:nvPr>
            <p:ph type="title"/>
          </p:nvPr>
        </p:nvSpPr>
        <p:spPr/>
        <p:txBody>
          <a:bodyPr/>
          <a:lstStyle/>
          <a:p>
            <a:r>
              <a:rPr lang="de-DE"/>
              <a:t>Flow Visualization: Visualization Methods</a:t>
            </a:r>
          </a:p>
        </p:txBody>
      </p:sp>
      <p:sp>
        <p:nvSpPr>
          <p:cNvPr id="1321987" name="Rectangle 3"/>
          <p:cNvSpPr>
            <a:spLocks noGrp="1" noChangeArrowheads="1"/>
          </p:cNvSpPr>
          <p:nvPr>
            <p:ph idx="1"/>
          </p:nvPr>
        </p:nvSpPr>
        <p:spPr/>
        <p:txBody>
          <a:bodyPr/>
          <a:lstStyle/>
          <a:p>
            <a:r>
              <a:rPr lang="en-US" b="1"/>
              <a:t>3D stationary vector field</a:t>
            </a:r>
          </a:p>
          <a:p>
            <a:pPr lvl="1"/>
            <a:r>
              <a:rPr lang="en-US"/>
              <a:t> critical points</a:t>
            </a:r>
          </a:p>
          <a:p>
            <a:pPr lvl="1"/>
            <a:r>
              <a:rPr lang="en-US"/>
              <a:t> boundary switch curves</a:t>
            </a:r>
          </a:p>
          <a:p>
            <a:pPr lvl="1"/>
            <a:r>
              <a:rPr lang="en-US"/>
              <a:t> separation surfaces</a:t>
            </a:r>
          </a:p>
          <a:p>
            <a:pPr lvl="1"/>
            <a:r>
              <a:rPr lang="en-US"/>
              <a:t> saddle connectors</a:t>
            </a:r>
          </a:p>
          <a:p>
            <a:pPr lvl="1"/>
            <a:r>
              <a:rPr lang="en-US"/>
              <a:t> boundary switch connectors</a:t>
            </a:r>
            <a:endParaRPr lang="de-DE"/>
          </a:p>
        </p:txBody>
      </p:sp>
    </p:spTree>
    <p:extLst>
      <p:ext uri="{BB962C8B-B14F-4D97-AF65-F5344CB8AC3E}">
        <p14:creationId xmlns:p14="http://schemas.microsoft.com/office/powerpoint/2010/main" val="2332146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Text Box 2"/>
          <p:cNvSpPr txBox="1">
            <a:spLocks noChangeArrowheads="1"/>
          </p:cNvSpPr>
          <p:nvPr/>
        </p:nvSpPr>
        <p:spPr bwMode="auto">
          <a:xfrm>
            <a:off x="2987675" y="2636838"/>
            <a:ext cx="1416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stream lines</a:t>
            </a:r>
          </a:p>
        </p:txBody>
      </p:sp>
      <p:sp>
        <p:nvSpPr>
          <p:cNvPr id="1314819" name="Text Box 3"/>
          <p:cNvSpPr txBox="1">
            <a:spLocks noChangeArrowheads="1"/>
          </p:cNvSpPr>
          <p:nvPr/>
        </p:nvSpPr>
        <p:spPr bwMode="auto">
          <a:xfrm>
            <a:off x="7459663" y="2636838"/>
            <a:ext cx="150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critical points</a:t>
            </a:r>
          </a:p>
        </p:txBody>
      </p:sp>
      <p:pic>
        <p:nvPicPr>
          <p:cNvPr id="1314820" name="Picture 4" descr="TP_tmp"/>
          <p:cNvPicPr>
            <a:picLocks noChangeAspect="1" noChangeArrowheads="1"/>
          </p:cNvPicPr>
          <p:nvPr>
            <p:custDataLst>
              <p:tags r:id="rId2"/>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4100" y="1376363"/>
            <a:ext cx="819150" cy="70485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1314821" name="Text Box 5"/>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14822" name="Text Box 6"/>
          <p:cNvSpPr txBox="1">
            <a:spLocks noChangeArrowheads="1"/>
          </p:cNvSpPr>
          <p:nvPr/>
        </p:nvSpPr>
        <p:spPr bwMode="auto">
          <a:xfrm>
            <a:off x="352425" y="758825"/>
            <a:ext cx="2381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steady 3D vector field</a:t>
            </a:r>
          </a:p>
        </p:txBody>
      </p:sp>
      <p:graphicFrame>
        <p:nvGraphicFramePr>
          <p:cNvPr id="1314823" name="Object 7"/>
          <p:cNvGraphicFramePr>
            <a:graphicFrameLocks noChangeAspect="1"/>
          </p:cNvGraphicFramePr>
          <p:nvPr/>
        </p:nvGraphicFramePr>
        <p:xfrm>
          <a:off x="3059113" y="260350"/>
          <a:ext cx="2881312" cy="2398713"/>
        </p:xfrm>
        <a:graphic>
          <a:graphicData uri="http://schemas.openxmlformats.org/presentationml/2006/ole">
            <mc:AlternateContent xmlns:mc="http://schemas.openxmlformats.org/markup-compatibility/2006">
              <mc:Choice xmlns:v="urn:schemas-microsoft-com:vml" Requires="v">
                <p:oleObj spid="_x0000_s2098" name="Image" r:id="rId5" imgW="8097380" imgH="6744641" progId="PSP6.Image">
                  <p:embed/>
                </p:oleObj>
              </mc:Choice>
              <mc:Fallback>
                <p:oleObj name="Image" r:id="rId5" imgW="8097380" imgH="6744641" progId="PSP6.Imag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260350"/>
                        <a:ext cx="2881312" cy="2398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4824" name="Object 8"/>
          <p:cNvGraphicFramePr>
            <a:graphicFrameLocks noChangeAspect="1"/>
          </p:cNvGraphicFramePr>
          <p:nvPr/>
        </p:nvGraphicFramePr>
        <p:xfrm>
          <a:off x="6084888" y="260350"/>
          <a:ext cx="2806700" cy="2397125"/>
        </p:xfrm>
        <a:graphic>
          <a:graphicData uri="http://schemas.openxmlformats.org/presentationml/2006/ole">
            <mc:AlternateContent xmlns:mc="http://schemas.openxmlformats.org/markup-compatibility/2006">
              <mc:Choice xmlns:v="urn:schemas-microsoft-com:vml" Requires="v">
                <p:oleObj spid="_x0000_s2099" name="Image" r:id="rId7" imgW="8097380" imgH="6916115" progId="PSP6.Image">
                  <p:embed/>
                </p:oleObj>
              </mc:Choice>
              <mc:Fallback>
                <p:oleObj name="Image" r:id="rId7" imgW="8097380" imgH="6916115" progId="PSP6.Imag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260350"/>
                        <a:ext cx="2806700" cy="2397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4825" name="Object 9"/>
          <p:cNvGraphicFramePr>
            <a:graphicFrameLocks noChangeAspect="1"/>
          </p:cNvGraphicFramePr>
          <p:nvPr/>
        </p:nvGraphicFramePr>
        <p:xfrm>
          <a:off x="179388" y="3800475"/>
          <a:ext cx="3836987" cy="928688"/>
        </p:xfrm>
        <a:graphic>
          <a:graphicData uri="http://schemas.openxmlformats.org/presentationml/2006/ole">
            <mc:AlternateContent xmlns:mc="http://schemas.openxmlformats.org/markup-compatibility/2006">
              <mc:Choice xmlns:v="urn:schemas-microsoft-com:vml" Requires="v">
                <p:oleObj spid="_x0000_s2100" name="Image" r:id="rId9" imgW="9523810" imgH="2305372" progId="PSP6.Image">
                  <p:embed/>
                </p:oleObj>
              </mc:Choice>
              <mc:Fallback>
                <p:oleObj name="Image" r:id="rId9" imgW="9523810" imgH="2305372" progId="PSP6.Imag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388" y="3800475"/>
                        <a:ext cx="3836987"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4826" name="Object 10"/>
          <p:cNvGraphicFramePr>
            <a:graphicFrameLocks noChangeAspect="1"/>
          </p:cNvGraphicFramePr>
          <p:nvPr/>
        </p:nvGraphicFramePr>
        <p:xfrm>
          <a:off x="179388" y="4808538"/>
          <a:ext cx="3817937" cy="925512"/>
        </p:xfrm>
        <a:graphic>
          <a:graphicData uri="http://schemas.openxmlformats.org/presentationml/2006/ole">
            <mc:AlternateContent xmlns:mc="http://schemas.openxmlformats.org/markup-compatibility/2006">
              <mc:Choice xmlns:v="urn:schemas-microsoft-com:vml" Requires="v">
                <p:oleObj spid="_x0000_s2101" name="Image" r:id="rId11" imgW="9523810" imgH="2305372" progId="PSP6.Image">
                  <p:embed/>
                </p:oleObj>
              </mc:Choice>
              <mc:Fallback>
                <p:oleObj name="Image" r:id="rId11" imgW="9523810" imgH="2305372" progId="PSP6.Image">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388" y="4808538"/>
                        <a:ext cx="3817937" cy="9255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4827" name="Text Box 11"/>
          <p:cNvSpPr txBox="1">
            <a:spLocks noChangeArrowheads="1"/>
          </p:cNvSpPr>
          <p:nvPr/>
        </p:nvSpPr>
        <p:spPr bwMode="auto">
          <a:xfrm>
            <a:off x="34925" y="5661025"/>
            <a:ext cx="201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sources and sinks</a:t>
            </a:r>
          </a:p>
        </p:txBody>
      </p:sp>
      <p:graphicFrame>
        <p:nvGraphicFramePr>
          <p:cNvPr id="1314828" name="Object 12"/>
          <p:cNvGraphicFramePr>
            <a:graphicFrameLocks noChangeAspect="1"/>
          </p:cNvGraphicFramePr>
          <p:nvPr/>
        </p:nvGraphicFramePr>
        <p:xfrm>
          <a:off x="4787900" y="4868863"/>
          <a:ext cx="4264025" cy="766762"/>
        </p:xfrm>
        <a:graphic>
          <a:graphicData uri="http://schemas.openxmlformats.org/presentationml/2006/ole">
            <mc:AlternateContent xmlns:mc="http://schemas.openxmlformats.org/markup-compatibility/2006">
              <mc:Choice xmlns:v="urn:schemas-microsoft-com:vml" Requires="v">
                <p:oleObj spid="_x0000_s2102" name="Image" r:id="rId13" imgW="9523810" imgH="1714739" progId="PSP6.Image">
                  <p:embed/>
                </p:oleObj>
              </mc:Choice>
              <mc:Fallback>
                <p:oleObj name="Image" r:id="rId13" imgW="9523810" imgH="1714739" progId="PSP6.Image">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7900" y="4868863"/>
                        <a:ext cx="4264025" cy="7667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4829" name="Object 13"/>
          <p:cNvGraphicFramePr>
            <a:graphicFrameLocks noChangeAspect="1"/>
          </p:cNvGraphicFramePr>
          <p:nvPr/>
        </p:nvGraphicFramePr>
        <p:xfrm>
          <a:off x="4787900" y="3860800"/>
          <a:ext cx="4264025" cy="758825"/>
        </p:xfrm>
        <a:graphic>
          <a:graphicData uri="http://schemas.openxmlformats.org/presentationml/2006/ole">
            <mc:AlternateContent xmlns:mc="http://schemas.openxmlformats.org/markup-compatibility/2006">
              <mc:Choice xmlns:v="urn:schemas-microsoft-com:vml" Requires="v">
                <p:oleObj spid="_x0000_s2103" name="Image" r:id="rId15" imgW="9523810" imgH="1695687" progId="PSP6.Image">
                  <p:embed/>
                </p:oleObj>
              </mc:Choice>
              <mc:Fallback>
                <p:oleObj name="Image" r:id="rId15" imgW="9523810" imgH="1695687" progId="PSP6.Image">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7900" y="3860800"/>
                        <a:ext cx="4264025"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4830" name="Text Box 14"/>
          <p:cNvSpPr txBox="1">
            <a:spLocks noChangeArrowheads="1"/>
          </p:cNvSpPr>
          <p:nvPr/>
        </p:nvSpPr>
        <p:spPr bwMode="auto">
          <a:xfrm>
            <a:off x="5689600" y="5661025"/>
            <a:ext cx="334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sz="1800"/>
              <a:t>repelling and attracting saddles</a:t>
            </a:r>
          </a:p>
        </p:txBody>
      </p:sp>
    </p:spTree>
    <p:extLst>
      <p:ext uri="{BB962C8B-B14F-4D97-AF65-F5344CB8AC3E}">
        <p14:creationId xmlns:p14="http://schemas.microsoft.com/office/powerpoint/2010/main" val="3170076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48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48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148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48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482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148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48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4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819" grpId="0"/>
      <p:bldP spid="1314827" grpId="0"/>
      <p:bldP spid="13148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95600"/>
            <a:ext cx="6705600" cy="1893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0419" name="Rectangle 3"/>
          <p:cNvSpPr>
            <a:spLocks noGrp="1" noChangeArrowheads="1"/>
          </p:cNvSpPr>
          <p:nvPr>
            <p:ph type="title"/>
          </p:nvPr>
        </p:nvSpPr>
        <p:spPr/>
        <p:txBody>
          <a:bodyPr/>
          <a:lstStyle/>
          <a:p>
            <a:r>
              <a:rPr lang="en-US"/>
              <a:t>3D Topology: Critical Points</a:t>
            </a:r>
          </a:p>
        </p:txBody>
      </p:sp>
      <p:sp>
        <p:nvSpPr>
          <p:cNvPr id="1340420" name="Rectangle 4"/>
          <p:cNvSpPr>
            <a:spLocks noGrp="1" noChangeArrowheads="1"/>
          </p:cNvSpPr>
          <p:nvPr>
            <p:ph idx="1"/>
          </p:nvPr>
        </p:nvSpPr>
        <p:spPr>
          <a:xfrm>
            <a:off x="250825" y="549275"/>
            <a:ext cx="8642350" cy="1809750"/>
          </a:xfrm>
        </p:spPr>
        <p:txBody>
          <a:bodyPr/>
          <a:lstStyle/>
          <a:p>
            <a:pPr>
              <a:lnSpc>
                <a:spcPct val="90000"/>
              </a:lnSpc>
            </a:pPr>
            <a:r>
              <a:rPr lang="en-US"/>
              <a:t>Classification</a:t>
            </a:r>
            <a:r>
              <a:rPr lang="de-DE"/>
              <a:t> by an eigenvalue/eigenvector analysis of Jacobian matrix</a:t>
            </a:r>
          </a:p>
          <a:p>
            <a:pPr>
              <a:lnSpc>
                <a:spcPct val="90000"/>
              </a:lnSpc>
            </a:pPr>
            <a:r>
              <a:rPr lang="de-DE"/>
              <a:t>Outflow / Inflow behavior</a:t>
            </a:r>
            <a:endParaRPr lang="en-US"/>
          </a:p>
        </p:txBody>
      </p:sp>
      <p:grpSp>
        <p:nvGrpSpPr>
          <p:cNvPr id="1340421" name="Group 5"/>
          <p:cNvGrpSpPr>
            <a:grpSpLocks/>
          </p:cNvGrpSpPr>
          <p:nvPr/>
        </p:nvGrpSpPr>
        <p:grpSpPr bwMode="auto">
          <a:xfrm>
            <a:off x="1143000" y="5029200"/>
            <a:ext cx="7812088" cy="1455738"/>
            <a:chOff x="720" y="3168"/>
            <a:chExt cx="4921" cy="917"/>
          </a:xfrm>
        </p:grpSpPr>
        <p:pic>
          <p:nvPicPr>
            <p:cNvPr id="13404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 y="3456"/>
              <a:ext cx="4262" cy="6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0423" name="Rectangle 7"/>
            <p:cNvSpPr>
              <a:spLocks noChangeArrowheads="1"/>
            </p:cNvSpPr>
            <p:nvPr/>
          </p:nvSpPr>
          <p:spPr bwMode="auto">
            <a:xfrm>
              <a:off x="720" y="3168"/>
              <a:ext cx="49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lnSpc>
                  <a:spcPct val="90000"/>
                </a:lnSpc>
                <a:spcBef>
                  <a:spcPct val="75000"/>
                </a:spcBef>
                <a:buClr>
                  <a:schemeClr val="tx1"/>
                </a:buClr>
                <a:buSzPct val="60000"/>
                <a:buFont typeface="Wingdings" pitchFamily="2" charset="2"/>
                <a:buChar char="n"/>
              </a:pPr>
              <a:r>
                <a:rPr lang="de-DE" sz="2400">
                  <a:latin typeface="Tahoma" pitchFamily="34" charset="0"/>
                </a:rPr>
                <a:t>Focus (Swirling) / Node behavior</a:t>
              </a:r>
              <a:endParaRPr lang="en-US" sz="2400">
                <a:latin typeface="Tahoma" pitchFamily="34" charset="0"/>
              </a:endParaRPr>
            </a:p>
          </p:txBody>
        </p:sp>
      </p:grpSp>
      <p:grpSp>
        <p:nvGrpSpPr>
          <p:cNvPr id="1340424" name="Group 8"/>
          <p:cNvGrpSpPr>
            <a:grpSpLocks/>
          </p:cNvGrpSpPr>
          <p:nvPr/>
        </p:nvGrpSpPr>
        <p:grpSpPr bwMode="auto">
          <a:xfrm>
            <a:off x="4114800" y="2895600"/>
            <a:ext cx="4419600" cy="1905000"/>
            <a:chOff x="2592" y="1824"/>
            <a:chExt cx="2784" cy="1200"/>
          </a:xfrm>
        </p:grpSpPr>
        <p:sp>
          <p:nvSpPr>
            <p:cNvPr id="1340425" name="Rectangle 9"/>
            <p:cNvSpPr>
              <a:spLocks noChangeArrowheads="1"/>
            </p:cNvSpPr>
            <p:nvPr/>
          </p:nvSpPr>
          <p:spPr bwMode="auto">
            <a:xfrm>
              <a:off x="2592" y="1824"/>
              <a:ext cx="2784" cy="1200"/>
            </a:xfrm>
            <a:prstGeom prst="rect">
              <a:avLst/>
            </a:prstGeom>
            <a:solidFill>
              <a:schemeClr val="bg1">
                <a:alpha val="50000"/>
              </a:schemeClr>
            </a:solidFill>
            <a:ln w="19050"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0426" name="Line 10"/>
            <p:cNvSpPr>
              <a:spLocks noChangeShapeType="1"/>
            </p:cNvSpPr>
            <p:nvPr/>
          </p:nvSpPr>
          <p:spPr bwMode="auto">
            <a:xfrm>
              <a:off x="2592" y="1824"/>
              <a:ext cx="2784" cy="1200"/>
            </a:xfrm>
            <a:prstGeom prst="line">
              <a:avLst/>
            </a:prstGeom>
            <a:noFill/>
            <a:ln w="381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0427" name="Text Box 11"/>
            <p:cNvSpPr txBox="1">
              <a:spLocks noChangeArrowheads="1"/>
            </p:cNvSpPr>
            <p:nvPr/>
          </p:nvSpPr>
          <p:spPr bwMode="auto">
            <a:xfrm>
              <a:off x="3456" y="1889"/>
              <a:ext cx="1872" cy="5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2400" b="1" i="1">
                  <a:solidFill>
                    <a:schemeClr val="hlink"/>
                  </a:solidFill>
                  <a:latin typeface="Tahoma" pitchFamily="34" charset="0"/>
                </a:rPr>
                <a:t>Repelling Parts</a:t>
              </a:r>
            </a:p>
            <a:p>
              <a:r>
                <a:rPr lang="de-DE" sz="2400" b="1" i="1">
                  <a:solidFill>
                    <a:schemeClr val="hlink"/>
                  </a:solidFill>
                  <a:latin typeface="Tahoma" pitchFamily="34" charset="0"/>
                </a:rPr>
                <a:t>(Outflow)</a:t>
              </a:r>
              <a:endParaRPr lang="en-US" sz="2400" b="1" i="1">
                <a:solidFill>
                  <a:schemeClr val="hlink"/>
                </a:solidFill>
                <a:latin typeface="Tahoma" pitchFamily="34" charset="0"/>
              </a:endParaRPr>
            </a:p>
          </p:txBody>
        </p:sp>
        <p:sp>
          <p:nvSpPr>
            <p:cNvPr id="1340428" name="Text Box 12"/>
            <p:cNvSpPr txBox="1">
              <a:spLocks noChangeArrowheads="1"/>
            </p:cNvSpPr>
            <p:nvPr/>
          </p:nvSpPr>
          <p:spPr bwMode="auto">
            <a:xfrm>
              <a:off x="2640" y="2458"/>
              <a:ext cx="1920" cy="5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2400" b="1" i="1">
                  <a:solidFill>
                    <a:schemeClr val="tx2"/>
                  </a:solidFill>
                  <a:latin typeface="Tahoma" pitchFamily="34" charset="0"/>
                </a:rPr>
                <a:t>(Inflow)</a:t>
              </a:r>
            </a:p>
            <a:p>
              <a:r>
                <a:rPr lang="de-DE" sz="2400" b="1" i="1">
                  <a:solidFill>
                    <a:schemeClr val="tx2"/>
                  </a:solidFill>
                  <a:latin typeface="Tahoma" pitchFamily="34" charset="0"/>
                </a:rPr>
                <a:t>Attracting Parts</a:t>
              </a:r>
              <a:endParaRPr lang="en-US" sz="2400" b="1" i="1">
                <a:solidFill>
                  <a:schemeClr val="tx2"/>
                </a:solidFill>
                <a:latin typeface="Tahoma" pitchFamily="34" charset="0"/>
              </a:endParaRPr>
            </a:p>
          </p:txBody>
        </p:sp>
      </p:grpSp>
    </p:spTree>
    <p:extLst>
      <p:ext uri="{BB962C8B-B14F-4D97-AF65-F5344CB8AC3E}">
        <p14:creationId xmlns:p14="http://schemas.microsoft.com/office/powerpoint/2010/main" val="2268439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nodeType="clickEffect">
                                  <p:stCondLst>
                                    <p:cond delay="0"/>
                                  </p:stCondLst>
                                  <p:childTnLst>
                                    <p:set>
                                      <p:cBhvr>
                                        <p:cTn id="6" dur="1" fill="hold">
                                          <p:stCondLst>
                                            <p:cond delay="0"/>
                                          </p:stCondLst>
                                        </p:cTn>
                                        <p:tgtEl>
                                          <p:spTgt spid="1340424"/>
                                        </p:tgtEl>
                                        <p:attrNameLst>
                                          <p:attrName>style.visibility</p:attrName>
                                        </p:attrNameLst>
                                      </p:cBhvr>
                                      <p:to>
                                        <p:strVal val="visible"/>
                                      </p:to>
                                    </p:set>
                                    <p:anim calcmode="lin" valueType="num">
                                      <p:cBhvr>
                                        <p:cTn id="7" dur="500" fill="hold"/>
                                        <p:tgtEl>
                                          <p:spTgt spid="1340424"/>
                                        </p:tgtEl>
                                        <p:attrNameLst>
                                          <p:attrName>ppt_w</p:attrName>
                                        </p:attrNameLst>
                                      </p:cBhvr>
                                      <p:tavLst>
                                        <p:tav tm="0">
                                          <p:val>
                                            <p:strVal val="4/3*#ppt_w"/>
                                          </p:val>
                                        </p:tav>
                                        <p:tav tm="100000">
                                          <p:val>
                                            <p:strVal val="#ppt_w"/>
                                          </p:val>
                                        </p:tav>
                                      </p:tavLst>
                                    </p:anim>
                                    <p:anim calcmode="lin" valueType="num">
                                      <p:cBhvr>
                                        <p:cTn id="8" dur="500" fill="hold"/>
                                        <p:tgtEl>
                                          <p:spTgt spid="1340424"/>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340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9634" name="Object 2"/>
          <p:cNvGraphicFramePr>
            <a:graphicFrameLocks noChangeAspect="1"/>
          </p:cNvGraphicFramePr>
          <p:nvPr/>
        </p:nvGraphicFramePr>
        <p:xfrm>
          <a:off x="1447800" y="3657600"/>
          <a:ext cx="173038" cy="165100"/>
        </p:xfrm>
        <a:graphic>
          <a:graphicData uri="http://schemas.openxmlformats.org/presentationml/2006/ole">
            <mc:AlternateContent xmlns:mc="http://schemas.openxmlformats.org/markup-compatibility/2006">
              <mc:Choice xmlns:v="urn:schemas-microsoft-com:vml" Requires="v">
                <p:oleObj spid="_x0000_s3122" name="CorelDRAW" r:id="rId3" imgW="173355" imgH="165259" progId="CorelDraw.Graphic.15">
                  <p:embed/>
                </p:oleObj>
              </mc:Choice>
              <mc:Fallback>
                <p:oleObj name="CorelDRAW" r:id="rId3" imgW="173355" imgH="165259" progId="CorelDraw.Graphic.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657600"/>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9635" name="Line 3"/>
          <p:cNvSpPr>
            <a:spLocks noChangeShapeType="1"/>
          </p:cNvSpPr>
          <p:nvPr/>
        </p:nvSpPr>
        <p:spPr bwMode="auto">
          <a:xfrm flipV="1">
            <a:off x="1571625" y="3081338"/>
            <a:ext cx="381000" cy="609600"/>
          </a:xfrm>
          <a:prstGeom prst="line">
            <a:avLst/>
          </a:prstGeom>
          <a:noFill/>
          <a:ln w="254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36" name="Line 4"/>
          <p:cNvSpPr>
            <a:spLocks noChangeShapeType="1"/>
          </p:cNvSpPr>
          <p:nvPr/>
        </p:nvSpPr>
        <p:spPr bwMode="auto">
          <a:xfrm flipV="1">
            <a:off x="1604963" y="3652838"/>
            <a:ext cx="623887" cy="80962"/>
          </a:xfrm>
          <a:prstGeom prst="line">
            <a:avLst/>
          </a:prstGeom>
          <a:noFill/>
          <a:ln w="254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37" name="Line 5"/>
          <p:cNvSpPr>
            <a:spLocks noChangeShapeType="1"/>
          </p:cNvSpPr>
          <p:nvPr/>
        </p:nvSpPr>
        <p:spPr bwMode="auto">
          <a:xfrm flipH="1" flipV="1">
            <a:off x="1290638" y="3090863"/>
            <a:ext cx="200025" cy="600075"/>
          </a:xfrm>
          <a:prstGeom prst="line">
            <a:avLst/>
          </a:prstGeom>
          <a:noFill/>
          <a:ln w="254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349638" name="Object 6"/>
          <p:cNvGraphicFramePr>
            <a:graphicFrameLocks noChangeAspect="1"/>
          </p:cNvGraphicFramePr>
          <p:nvPr/>
        </p:nvGraphicFramePr>
        <p:xfrm>
          <a:off x="3352800" y="3394075"/>
          <a:ext cx="1905000" cy="501650"/>
        </p:xfrm>
        <a:graphic>
          <a:graphicData uri="http://schemas.openxmlformats.org/presentationml/2006/ole">
            <mc:AlternateContent xmlns:mc="http://schemas.openxmlformats.org/markup-compatibility/2006">
              <mc:Choice xmlns:v="urn:schemas-microsoft-com:vml" Requires="v">
                <p:oleObj spid="_x0000_s3123" name="CorelDRAW" r:id="rId5" imgW="2351246" imgH="619601" progId="CorelDraw.Graphic.15">
                  <p:embed/>
                </p:oleObj>
              </mc:Choice>
              <mc:Fallback>
                <p:oleObj name="CorelDRAW" r:id="rId5" imgW="2351246" imgH="619601" progId="CorelDraw.Graphic.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394075"/>
                        <a:ext cx="1905000" cy="5016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9639" name="Line 7"/>
          <p:cNvSpPr>
            <a:spLocks noChangeShapeType="1"/>
          </p:cNvSpPr>
          <p:nvPr/>
        </p:nvSpPr>
        <p:spPr bwMode="auto">
          <a:xfrm flipV="1">
            <a:off x="4338638" y="3152775"/>
            <a:ext cx="228600" cy="4572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40" name="Line 8"/>
          <p:cNvSpPr>
            <a:spLocks noChangeShapeType="1"/>
          </p:cNvSpPr>
          <p:nvPr/>
        </p:nvSpPr>
        <p:spPr bwMode="auto">
          <a:xfrm flipV="1">
            <a:off x="4343400" y="2971800"/>
            <a:ext cx="309563" cy="614363"/>
          </a:xfrm>
          <a:prstGeom prst="line">
            <a:avLst/>
          </a:prstGeom>
          <a:noFill/>
          <a:ln w="254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349641" name="Object 9"/>
          <p:cNvGraphicFramePr>
            <a:graphicFrameLocks noChangeAspect="1"/>
          </p:cNvGraphicFramePr>
          <p:nvPr/>
        </p:nvGraphicFramePr>
        <p:xfrm>
          <a:off x="4248150" y="3543300"/>
          <a:ext cx="173038" cy="165100"/>
        </p:xfrm>
        <a:graphic>
          <a:graphicData uri="http://schemas.openxmlformats.org/presentationml/2006/ole">
            <mc:AlternateContent xmlns:mc="http://schemas.openxmlformats.org/markup-compatibility/2006">
              <mc:Choice xmlns:v="urn:schemas-microsoft-com:vml" Requires="v">
                <p:oleObj spid="_x0000_s3124" name="CorelDRAW" r:id="rId7" imgW="173355" imgH="165259" progId="CorelDraw.Graphic.15">
                  <p:embed/>
                </p:oleObj>
              </mc:Choice>
              <mc:Fallback>
                <p:oleObj name="CorelDRAW" r:id="rId7" imgW="173355" imgH="165259" progId="CorelDraw.Graphic.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0" y="3543300"/>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9642" name="Text Box 10"/>
          <p:cNvSpPr txBox="1">
            <a:spLocks noChangeArrowheads="1"/>
          </p:cNvSpPr>
          <p:nvPr/>
        </p:nvSpPr>
        <p:spPr bwMode="auto">
          <a:xfrm>
            <a:off x="5257800" y="3200400"/>
            <a:ext cx="19812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source</a:t>
            </a:r>
            <a:endParaRPr lang="en-GB" sz="3100" b="1" i="1">
              <a:latin typeface="Tahoma" pitchFamily="34" charset="0"/>
            </a:endParaRPr>
          </a:p>
        </p:txBody>
      </p:sp>
      <p:graphicFrame>
        <p:nvGraphicFramePr>
          <p:cNvPr id="1349643" name="Object 11"/>
          <p:cNvGraphicFramePr>
            <a:graphicFrameLocks noChangeAspect="1"/>
          </p:cNvGraphicFramePr>
          <p:nvPr/>
        </p:nvGraphicFramePr>
        <p:xfrm>
          <a:off x="1447800" y="5562600"/>
          <a:ext cx="173038" cy="165100"/>
        </p:xfrm>
        <a:graphic>
          <a:graphicData uri="http://schemas.openxmlformats.org/presentationml/2006/ole">
            <mc:AlternateContent xmlns:mc="http://schemas.openxmlformats.org/markup-compatibility/2006">
              <mc:Choice xmlns:v="urn:schemas-microsoft-com:vml" Requires="v">
                <p:oleObj spid="_x0000_s3125" name="CorelDRAW" r:id="rId8" imgW="173355" imgH="164783" progId="CorelDraw.Graphic.15">
                  <p:embed/>
                </p:oleObj>
              </mc:Choice>
              <mc:Fallback>
                <p:oleObj name="CorelDRAW" r:id="rId8" imgW="173355" imgH="164783" progId="CorelDraw.Graphic.1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7800" y="5562600"/>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9644" name="Line 12"/>
          <p:cNvSpPr>
            <a:spLocks noChangeShapeType="1"/>
          </p:cNvSpPr>
          <p:nvPr/>
        </p:nvSpPr>
        <p:spPr bwMode="auto">
          <a:xfrm flipV="1">
            <a:off x="1604963" y="5548313"/>
            <a:ext cx="623887" cy="80962"/>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45" name="Line 13"/>
          <p:cNvSpPr>
            <a:spLocks noChangeShapeType="1"/>
          </p:cNvSpPr>
          <p:nvPr/>
        </p:nvSpPr>
        <p:spPr bwMode="auto">
          <a:xfrm flipV="1">
            <a:off x="1566863" y="4976813"/>
            <a:ext cx="381000" cy="60960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46" name="Line 14"/>
          <p:cNvSpPr>
            <a:spLocks noChangeShapeType="1"/>
          </p:cNvSpPr>
          <p:nvPr/>
        </p:nvSpPr>
        <p:spPr bwMode="auto">
          <a:xfrm flipH="1" flipV="1">
            <a:off x="1304925" y="4991100"/>
            <a:ext cx="200025" cy="600075"/>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47" name="Line 15"/>
          <p:cNvSpPr>
            <a:spLocks noChangeShapeType="1"/>
          </p:cNvSpPr>
          <p:nvPr/>
        </p:nvSpPr>
        <p:spPr bwMode="auto">
          <a:xfrm flipV="1">
            <a:off x="1804988" y="5538788"/>
            <a:ext cx="471487" cy="66675"/>
          </a:xfrm>
          <a:prstGeom prst="line">
            <a:avLst/>
          </a:prstGeom>
          <a:noFill/>
          <a:ln w="25400">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48" name="Line 16"/>
          <p:cNvSpPr>
            <a:spLocks noChangeShapeType="1"/>
          </p:cNvSpPr>
          <p:nvPr/>
        </p:nvSpPr>
        <p:spPr bwMode="auto">
          <a:xfrm flipV="1">
            <a:off x="1676400" y="5019675"/>
            <a:ext cx="247650" cy="395288"/>
          </a:xfrm>
          <a:prstGeom prst="line">
            <a:avLst/>
          </a:prstGeom>
          <a:noFill/>
          <a:ln w="25400">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49" name="Line 17"/>
          <p:cNvSpPr>
            <a:spLocks noChangeShapeType="1"/>
          </p:cNvSpPr>
          <p:nvPr/>
        </p:nvSpPr>
        <p:spPr bwMode="auto">
          <a:xfrm flipH="1" flipV="1">
            <a:off x="1314450" y="5038725"/>
            <a:ext cx="128588" cy="376238"/>
          </a:xfrm>
          <a:prstGeom prst="line">
            <a:avLst/>
          </a:prstGeom>
          <a:noFill/>
          <a:ln w="25400">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349650" name="Object 18"/>
          <p:cNvGraphicFramePr>
            <a:graphicFrameLocks noChangeAspect="1"/>
          </p:cNvGraphicFramePr>
          <p:nvPr/>
        </p:nvGraphicFramePr>
        <p:xfrm>
          <a:off x="3352800" y="5334000"/>
          <a:ext cx="1862138" cy="490538"/>
        </p:xfrm>
        <a:graphic>
          <a:graphicData uri="http://schemas.openxmlformats.org/presentationml/2006/ole">
            <mc:AlternateContent xmlns:mc="http://schemas.openxmlformats.org/markup-compatibility/2006">
              <mc:Choice xmlns:v="urn:schemas-microsoft-com:vml" Requires="v">
                <p:oleObj spid="_x0000_s3126" name="CorelDRAW" r:id="rId10" imgW="2351246" imgH="619601" progId="CorelDraw.Graphic.15">
                  <p:embed/>
                </p:oleObj>
              </mc:Choice>
              <mc:Fallback>
                <p:oleObj name="CorelDRAW" r:id="rId10" imgW="2351246" imgH="619601" progId="CorelDraw.Graphic.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5334000"/>
                        <a:ext cx="1862138" cy="4905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9651" name="Line 19"/>
          <p:cNvSpPr>
            <a:spLocks noChangeShapeType="1"/>
          </p:cNvSpPr>
          <p:nvPr/>
        </p:nvSpPr>
        <p:spPr bwMode="auto">
          <a:xfrm flipV="1">
            <a:off x="4319588" y="5086350"/>
            <a:ext cx="228600" cy="4572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52" name="Line 20"/>
          <p:cNvSpPr>
            <a:spLocks noChangeShapeType="1"/>
          </p:cNvSpPr>
          <p:nvPr/>
        </p:nvSpPr>
        <p:spPr bwMode="auto">
          <a:xfrm flipV="1">
            <a:off x="4324350" y="4905375"/>
            <a:ext cx="309563" cy="614363"/>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9653" name="Line 21"/>
          <p:cNvSpPr>
            <a:spLocks noChangeShapeType="1"/>
          </p:cNvSpPr>
          <p:nvPr/>
        </p:nvSpPr>
        <p:spPr bwMode="auto">
          <a:xfrm flipV="1">
            <a:off x="4438650" y="4857750"/>
            <a:ext cx="219075" cy="438150"/>
          </a:xfrm>
          <a:prstGeom prst="line">
            <a:avLst/>
          </a:prstGeom>
          <a:noFill/>
          <a:ln w="25400">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349654" name="Object 22"/>
          <p:cNvGraphicFramePr>
            <a:graphicFrameLocks noChangeAspect="1"/>
          </p:cNvGraphicFramePr>
          <p:nvPr/>
        </p:nvGraphicFramePr>
        <p:xfrm>
          <a:off x="4214813" y="5476875"/>
          <a:ext cx="173037" cy="165100"/>
        </p:xfrm>
        <a:graphic>
          <a:graphicData uri="http://schemas.openxmlformats.org/presentationml/2006/ole">
            <mc:AlternateContent xmlns:mc="http://schemas.openxmlformats.org/markup-compatibility/2006">
              <mc:Choice xmlns:v="urn:schemas-microsoft-com:vml" Requires="v">
                <p:oleObj spid="_x0000_s3127" name="CorelDRAW" r:id="rId12" imgW="173355" imgH="164783" progId="CorelDraw.Graphic.15">
                  <p:embed/>
                </p:oleObj>
              </mc:Choice>
              <mc:Fallback>
                <p:oleObj name="CorelDRAW" r:id="rId12" imgW="173355" imgH="164783" progId="CorelDraw.Graphic.1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4813" y="5476875"/>
                        <a:ext cx="173037"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9655" name="Text Box 23"/>
          <p:cNvSpPr txBox="1">
            <a:spLocks noChangeArrowheads="1"/>
          </p:cNvSpPr>
          <p:nvPr/>
        </p:nvSpPr>
        <p:spPr bwMode="auto">
          <a:xfrm>
            <a:off x="5410200" y="5105400"/>
            <a:ext cx="19812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sink</a:t>
            </a:r>
            <a:endParaRPr lang="en-GB" sz="3100" b="1" i="1">
              <a:latin typeface="Tahoma" pitchFamily="34" charset="0"/>
            </a:endParaRPr>
          </a:p>
        </p:txBody>
      </p:sp>
      <p:sp>
        <p:nvSpPr>
          <p:cNvPr id="1349656" name="Text Box 24"/>
          <p:cNvSpPr txBox="1">
            <a:spLocks noChangeArrowheads="1"/>
          </p:cNvSpPr>
          <p:nvPr/>
        </p:nvSpPr>
        <p:spPr bwMode="auto">
          <a:xfrm>
            <a:off x="11430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node</a:t>
            </a:r>
            <a:endParaRPr lang="en-GB" sz="3100" b="1" i="1">
              <a:latin typeface="Tahoma" pitchFamily="34" charset="0"/>
            </a:endParaRPr>
          </a:p>
        </p:txBody>
      </p:sp>
      <p:sp>
        <p:nvSpPr>
          <p:cNvPr id="1349657" name="Text Box 25"/>
          <p:cNvSpPr txBox="1">
            <a:spLocks noChangeArrowheads="1"/>
          </p:cNvSpPr>
          <p:nvPr/>
        </p:nvSpPr>
        <p:spPr bwMode="auto">
          <a:xfrm>
            <a:off x="35814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focus</a:t>
            </a:r>
            <a:endParaRPr lang="en-GB" sz="3100" b="1" i="1">
              <a:latin typeface="Tahoma" pitchFamily="34" charset="0"/>
            </a:endParaRPr>
          </a:p>
        </p:txBody>
      </p:sp>
      <p:sp>
        <p:nvSpPr>
          <p:cNvPr id="1349658" name="Rectangle 26"/>
          <p:cNvSpPr>
            <a:spLocks noGrp="1" noChangeArrowheads="1"/>
          </p:cNvSpPr>
          <p:nvPr>
            <p:ph type="title"/>
          </p:nvPr>
        </p:nvSpPr>
        <p:spPr/>
        <p:txBody>
          <a:bodyPr/>
          <a:lstStyle/>
          <a:p>
            <a:r>
              <a:rPr lang="en-US"/>
              <a:t>Flow Visualization: Problems and Concepts</a:t>
            </a:r>
            <a:endParaRPr lang="de-DE"/>
          </a:p>
        </p:txBody>
      </p:sp>
    </p:spTree>
    <p:extLst>
      <p:ext uri="{BB962C8B-B14F-4D97-AF65-F5344CB8AC3E}">
        <p14:creationId xmlns:p14="http://schemas.microsoft.com/office/powerpoint/2010/main" val="8205469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658" name="Text Box 2"/>
          <p:cNvSpPr txBox="1">
            <a:spLocks noChangeArrowheads="1"/>
          </p:cNvSpPr>
          <p:nvPr/>
        </p:nvSpPr>
        <p:spPr bwMode="auto">
          <a:xfrm>
            <a:off x="5562600" y="3200400"/>
            <a:ext cx="31242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2600">
                <a:latin typeface="Tahoma" pitchFamily="34" charset="0"/>
              </a:rPr>
              <a:t>repelling saddle</a:t>
            </a:r>
            <a:endParaRPr lang="en-GB" sz="3100" b="1" i="1">
              <a:latin typeface="Tahoma" pitchFamily="34" charset="0"/>
            </a:endParaRPr>
          </a:p>
        </p:txBody>
      </p:sp>
      <p:graphicFrame>
        <p:nvGraphicFramePr>
          <p:cNvPr id="1350659" name="Object 3"/>
          <p:cNvGraphicFramePr>
            <a:graphicFrameLocks noChangeAspect="1"/>
          </p:cNvGraphicFramePr>
          <p:nvPr/>
        </p:nvGraphicFramePr>
        <p:xfrm>
          <a:off x="1790700" y="3590925"/>
          <a:ext cx="173038" cy="165100"/>
        </p:xfrm>
        <a:graphic>
          <a:graphicData uri="http://schemas.openxmlformats.org/presentationml/2006/ole">
            <mc:AlternateContent xmlns:mc="http://schemas.openxmlformats.org/markup-compatibility/2006">
              <mc:Choice xmlns:v="urn:schemas-microsoft-com:vml" Requires="v">
                <p:oleObj spid="_x0000_s4114" name="CorelDRAW" r:id="rId3" imgW="173355" imgH="164783" progId="CorelDraw.Graphic.15">
                  <p:embed/>
                </p:oleObj>
              </mc:Choice>
              <mc:Fallback>
                <p:oleObj name="CorelDRAW" r:id="rId3" imgW="173355" imgH="164783" progId="CorelDraw.Graphic.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700" y="3590925"/>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0660" name="Object 4"/>
          <p:cNvGraphicFramePr>
            <a:graphicFrameLocks noChangeAspect="1"/>
          </p:cNvGraphicFramePr>
          <p:nvPr/>
        </p:nvGraphicFramePr>
        <p:xfrm>
          <a:off x="4305300" y="3486150"/>
          <a:ext cx="173038" cy="165100"/>
        </p:xfrm>
        <a:graphic>
          <a:graphicData uri="http://schemas.openxmlformats.org/presentationml/2006/ole">
            <mc:AlternateContent xmlns:mc="http://schemas.openxmlformats.org/markup-compatibility/2006">
              <mc:Choice xmlns:v="urn:schemas-microsoft-com:vml" Requires="v">
                <p:oleObj spid="_x0000_s4115" name="CorelDRAW" r:id="rId5" imgW="173355" imgH="164783" progId="CorelDraw.Graphic.15">
                  <p:embed/>
                </p:oleObj>
              </mc:Choice>
              <mc:Fallback>
                <p:oleObj name="CorelDRAW" r:id="rId5" imgW="173355" imgH="164783" progId="CorelDraw.Graphic.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300" y="3486150"/>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0661" name="Text Box 5"/>
          <p:cNvSpPr txBox="1">
            <a:spLocks noChangeArrowheads="1"/>
          </p:cNvSpPr>
          <p:nvPr/>
        </p:nvSpPr>
        <p:spPr bwMode="auto">
          <a:xfrm>
            <a:off x="11430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node</a:t>
            </a:r>
            <a:endParaRPr lang="en-GB" sz="3100" b="1" i="1">
              <a:latin typeface="Tahoma" pitchFamily="34" charset="0"/>
            </a:endParaRPr>
          </a:p>
        </p:txBody>
      </p:sp>
      <p:sp>
        <p:nvSpPr>
          <p:cNvPr id="1350662" name="Text Box 6"/>
          <p:cNvSpPr txBox="1">
            <a:spLocks noChangeArrowheads="1"/>
          </p:cNvSpPr>
          <p:nvPr/>
        </p:nvSpPr>
        <p:spPr bwMode="auto">
          <a:xfrm>
            <a:off x="35814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focus</a:t>
            </a:r>
            <a:endParaRPr lang="en-GB" sz="3100" b="1" i="1">
              <a:latin typeface="Tahoma" pitchFamily="34" charset="0"/>
            </a:endParaRPr>
          </a:p>
        </p:txBody>
      </p:sp>
      <p:sp>
        <p:nvSpPr>
          <p:cNvPr id="1350663" name="Rectangle 7"/>
          <p:cNvSpPr>
            <a:spLocks noGrp="1" noChangeArrowheads="1"/>
          </p:cNvSpPr>
          <p:nvPr>
            <p:ph type="title"/>
          </p:nvPr>
        </p:nvSpPr>
        <p:spPr/>
        <p:txBody>
          <a:bodyPr/>
          <a:lstStyle/>
          <a:p>
            <a:r>
              <a:rPr lang="en-US"/>
              <a:t>Flow Visualization: Problems and Concepts</a:t>
            </a:r>
            <a:endParaRPr lang="de-DE"/>
          </a:p>
        </p:txBody>
      </p:sp>
    </p:spTree>
    <p:extLst>
      <p:ext uri="{BB962C8B-B14F-4D97-AF65-F5344CB8AC3E}">
        <p14:creationId xmlns:p14="http://schemas.microsoft.com/office/powerpoint/2010/main" val="8651842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Text Box 2"/>
          <p:cNvSpPr txBox="1">
            <a:spLocks noChangeArrowheads="1"/>
          </p:cNvSpPr>
          <p:nvPr/>
        </p:nvSpPr>
        <p:spPr bwMode="auto">
          <a:xfrm>
            <a:off x="5562600" y="3200400"/>
            <a:ext cx="31242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2600">
                <a:latin typeface="Tahoma" pitchFamily="34" charset="0"/>
              </a:rPr>
              <a:t>repelling saddle</a:t>
            </a:r>
            <a:endParaRPr lang="en-GB" sz="3100" b="1" i="1">
              <a:latin typeface="Tahoma" pitchFamily="34" charset="0"/>
            </a:endParaRPr>
          </a:p>
        </p:txBody>
      </p:sp>
      <p:graphicFrame>
        <p:nvGraphicFramePr>
          <p:cNvPr id="1351683" name="Object 3"/>
          <p:cNvGraphicFramePr>
            <a:graphicFrameLocks noChangeAspect="1"/>
          </p:cNvGraphicFramePr>
          <p:nvPr/>
        </p:nvGraphicFramePr>
        <p:xfrm>
          <a:off x="914400" y="3429000"/>
          <a:ext cx="1905000" cy="504825"/>
        </p:xfrm>
        <a:graphic>
          <a:graphicData uri="http://schemas.openxmlformats.org/presentationml/2006/ole">
            <mc:AlternateContent xmlns:mc="http://schemas.openxmlformats.org/markup-compatibility/2006">
              <mc:Choice xmlns:v="urn:schemas-microsoft-com:vml" Requires="v">
                <p:oleObj spid="_x0000_s5154" name="CorelDRAW" r:id="rId5" imgW="2337911" imgH="619601" progId="CorelDraw.Graphic.15">
                  <p:embed/>
                </p:oleObj>
              </mc:Choice>
              <mc:Fallback>
                <p:oleObj name="CorelDRAW" r:id="rId5" imgW="2337911" imgH="619601" progId="CorelDraw.Graphic.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429000"/>
                        <a:ext cx="1905000" cy="504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684" name="Object 4"/>
          <p:cNvGraphicFramePr>
            <a:graphicFrameLocks noChangeAspect="1"/>
          </p:cNvGraphicFramePr>
          <p:nvPr/>
        </p:nvGraphicFramePr>
        <p:xfrm>
          <a:off x="3429000" y="3352800"/>
          <a:ext cx="1905000" cy="501650"/>
        </p:xfrm>
        <a:graphic>
          <a:graphicData uri="http://schemas.openxmlformats.org/presentationml/2006/ole">
            <mc:AlternateContent xmlns:mc="http://schemas.openxmlformats.org/markup-compatibility/2006">
              <mc:Choice xmlns:v="urn:schemas-microsoft-com:vml" Requires="v">
                <p:oleObj spid="_x0000_s5155" name="CorelDRAW" r:id="rId7" imgW="2351246" imgH="619601" progId="CorelDraw.Graphic.15">
                  <p:embed/>
                </p:oleObj>
              </mc:Choice>
              <mc:Fallback>
                <p:oleObj name="CorelDRAW" r:id="rId7" imgW="2351246" imgH="619601" progId="CorelDraw.Graphic.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3352800"/>
                        <a:ext cx="1905000" cy="5016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685" name="Line 5"/>
          <p:cNvSpPr>
            <a:spLocks noChangeShapeType="1"/>
          </p:cNvSpPr>
          <p:nvPr/>
        </p:nvSpPr>
        <p:spPr bwMode="auto">
          <a:xfrm>
            <a:off x="1909763" y="3676650"/>
            <a:ext cx="490537" cy="14288"/>
          </a:xfrm>
          <a:prstGeom prst="line">
            <a:avLst/>
          </a:prstGeom>
          <a:noFill/>
          <a:ln w="25400">
            <a:solidFill>
              <a:schemeClr val="bg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1686" name="Line 6"/>
          <p:cNvSpPr>
            <a:spLocks noChangeShapeType="1"/>
          </p:cNvSpPr>
          <p:nvPr/>
        </p:nvSpPr>
        <p:spPr bwMode="auto">
          <a:xfrm flipH="1">
            <a:off x="1676400" y="3695700"/>
            <a:ext cx="171450" cy="171450"/>
          </a:xfrm>
          <a:prstGeom prst="line">
            <a:avLst/>
          </a:prstGeom>
          <a:noFill/>
          <a:ln w="25400">
            <a:solidFill>
              <a:schemeClr val="bg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351688" name="Object 8"/>
          <p:cNvGraphicFramePr>
            <a:graphicFrameLocks noChangeAspect="1"/>
          </p:cNvGraphicFramePr>
          <p:nvPr/>
        </p:nvGraphicFramePr>
        <p:xfrm>
          <a:off x="1790700" y="3590925"/>
          <a:ext cx="173038" cy="165100"/>
        </p:xfrm>
        <a:graphic>
          <a:graphicData uri="http://schemas.openxmlformats.org/presentationml/2006/ole">
            <mc:AlternateContent xmlns:mc="http://schemas.openxmlformats.org/markup-compatibility/2006">
              <mc:Choice xmlns:v="urn:schemas-microsoft-com:vml" Requires="v">
                <p:oleObj spid="_x0000_s5156" name="CorelDRAW" r:id="rId9" imgW="173355" imgH="164783" progId="CorelDraw.Graphic.15">
                  <p:embed/>
                </p:oleObj>
              </mc:Choice>
              <mc:Fallback>
                <p:oleObj name="CorelDRAW" r:id="rId9" imgW="173355" imgH="164783" progId="CorelDraw.Graphic.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0700" y="3590925"/>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689" name="Object 9"/>
          <p:cNvGraphicFramePr>
            <a:graphicFrameLocks noChangeAspect="1"/>
          </p:cNvGraphicFramePr>
          <p:nvPr/>
        </p:nvGraphicFramePr>
        <p:xfrm>
          <a:off x="4305300" y="3486150"/>
          <a:ext cx="173038" cy="165100"/>
        </p:xfrm>
        <a:graphic>
          <a:graphicData uri="http://schemas.openxmlformats.org/presentationml/2006/ole">
            <mc:AlternateContent xmlns:mc="http://schemas.openxmlformats.org/markup-compatibility/2006">
              <mc:Choice xmlns:v="urn:schemas-microsoft-com:vml" Requires="v">
                <p:oleObj spid="_x0000_s5157" name="CorelDRAW" r:id="rId11" imgW="173355" imgH="164783" progId="CorelDraw.Graphic.15">
                  <p:embed/>
                </p:oleObj>
              </mc:Choice>
              <mc:Fallback>
                <p:oleObj name="CorelDRAW" r:id="rId11" imgW="173355" imgH="164783" progId="CorelDraw.Graphic.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5300" y="3486150"/>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690" name="Text Box 10"/>
          <p:cNvSpPr txBox="1">
            <a:spLocks noChangeArrowheads="1"/>
          </p:cNvSpPr>
          <p:nvPr/>
        </p:nvSpPr>
        <p:spPr bwMode="auto">
          <a:xfrm>
            <a:off x="5699125" y="4681538"/>
            <a:ext cx="2003425"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sz="2400">
                <a:latin typeface="Tahoma" pitchFamily="34" charset="0"/>
              </a:rPr>
              <a:t>outflow plane</a:t>
            </a:r>
          </a:p>
        </p:txBody>
      </p:sp>
      <p:sp>
        <p:nvSpPr>
          <p:cNvPr id="1351691" name="Line 11"/>
          <p:cNvSpPr>
            <a:spLocks noChangeShapeType="1"/>
          </p:cNvSpPr>
          <p:nvPr/>
        </p:nvSpPr>
        <p:spPr bwMode="auto">
          <a:xfrm flipH="1" flipV="1">
            <a:off x="4314825" y="3867150"/>
            <a:ext cx="1400175" cy="93345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1692" name="Line 12"/>
          <p:cNvSpPr>
            <a:spLocks noChangeShapeType="1"/>
          </p:cNvSpPr>
          <p:nvPr/>
        </p:nvSpPr>
        <p:spPr bwMode="auto">
          <a:xfrm flipH="1" flipV="1">
            <a:off x="2276475" y="3848100"/>
            <a:ext cx="3448050" cy="1152525"/>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1693" name="Text Box 13"/>
          <p:cNvSpPr txBox="1">
            <a:spLocks noChangeArrowheads="1"/>
          </p:cNvSpPr>
          <p:nvPr/>
        </p:nvSpPr>
        <p:spPr bwMode="auto">
          <a:xfrm>
            <a:off x="11430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node</a:t>
            </a:r>
            <a:endParaRPr lang="en-GB" sz="3100" b="1" i="1">
              <a:latin typeface="Tahoma" pitchFamily="34" charset="0"/>
            </a:endParaRPr>
          </a:p>
        </p:txBody>
      </p:sp>
      <p:sp>
        <p:nvSpPr>
          <p:cNvPr id="1351694" name="Text Box 14"/>
          <p:cNvSpPr txBox="1">
            <a:spLocks noChangeArrowheads="1"/>
          </p:cNvSpPr>
          <p:nvPr/>
        </p:nvSpPr>
        <p:spPr bwMode="auto">
          <a:xfrm>
            <a:off x="35814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focus</a:t>
            </a:r>
            <a:endParaRPr lang="en-GB" sz="3100" b="1" i="1">
              <a:latin typeface="Tahoma" pitchFamily="34" charset="0"/>
            </a:endParaRPr>
          </a:p>
        </p:txBody>
      </p:sp>
      <p:sp>
        <p:nvSpPr>
          <p:cNvPr id="1351695" name="Rectangle 15"/>
          <p:cNvSpPr>
            <a:spLocks noGrp="1" noChangeArrowheads="1"/>
          </p:cNvSpPr>
          <p:nvPr>
            <p:ph type="title"/>
          </p:nvPr>
        </p:nvSpPr>
        <p:spPr/>
        <p:txBody>
          <a:bodyPr/>
          <a:lstStyle/>
          <a:p>
            <a:r>
              <a:rPr lang="en-US"/>
              <a:t>Flow Visualization: Problems and Concepts</a:t>
            </a:r>
            <a:endParaRPr lang="de-DE"/>
          </a:p>
        </p:txBody>
      </p:sp>
      <p:pic>
        <p:nvPicPr>
          <p:cNvPr id="1351696" name="FirstOrderPlane.avi">
            <a:hlinkClick r:id="" action="ppaction://media"/>
          </p:cNvPr>
          <p:cNvPicPr>
            <a:picLocks noChangeAspect="1" noChangeArrowheads="1"/>
          </p:cNvPicPr>
          <p:nvPr>
            <a:videoFile r:link="rId3"/>
            <p:extLst>
              <p:ext uri="{DAA4B4D4-6D71-4841-9C94-3DE7FCFB9230}">
                <p14:media xmlns:p14="http://schemas.microsoft.com/office/powerpoint/2010/main" r:link="rId2"/>
              </p:ext>
            </p:extLst>
          </p:nvPr>
        </p:nvPicPr>
        <p:blipFill>
          <a:blip r:embed="rId12">
            <a:extLst>
              <a:ext uri="{28A0092B-C50C-407E-A947-70E740481C1C}">
                <a14:useLocalDpi xmlns:a14="http://schemas.microsoft.com/office/drawing/2010/main" val="0"/>
              </a:ext>
            </a:extLst>
          </a:blip>
          <a:srcRect/>
          <a:stretch>
            <a:fillRect/>
          </a:stretch>
        </p:blipFill>
        <p:spPr bwMode="auto">
          <a:xfrm>
            <a:off x="990600" y="4343400"/>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282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35169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51696"/>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1351696"/>
                                        </p:tgtEl>
                                      </p:cBhvr>
                                    </p:cmd>
                                  </p:childTnLst>
                                </p:cTn>
                              </p:par>
                            </p:childTnLst>
                          </p:cTn>
                        </p:par>
                      </p:childTnLst>
                    </p:cTn>
                  </p:par>
                </p:childTnLst>
              </p:cTn>
              <p:nextCondLst>
                <p:cond evt="onClick" delay="0">
                  <p:tgtEl>
                    <p:spTgt spid="1351696"/>
                  </p:tgtEl>
                </p:cond>
              </p:nextCondLst>
            </p:seq>
            <p:video>
              <p:cMediaNode>
                <p:cTn id="12" repeatCount="indefinite" fill="hold" display="0">
                  <p:stCondLst>
                    <p:cond delay="indefinite"/>
                  </p:stCondLst>
                  <p:endCondLst>
                    <p:cond evt="onPrev" delay="0">
                      <p:tgtEl>
                        <p:sldTgt/>
                      </p:tgtEl>
                    </p:cond>
                  </p:endCondLst>
                </p:cTn>
                <p:tgtEl>
                  <p:spTgt spid="135169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707" name="Text Box 3"/>
          <p:cNvSpPr txBox="1">
            <a:spLocks noChangeArrowheads="1"/>
          </p:cNvSpPr>
          <p:nvPr/>
        </p:nvSpPr>
        <p:spPr bwMode="auto">
          <a:xfrm>
            <a:off x="5562600" y="3200400"/>
            <a:ext cx="31242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2600">
                <a:latin typeface="Tahoma" pitchFamily="34" charset="0"/>
              </a:rPr>
              <a:t>repelling saddle</a:t>
            </a:r>
            <a:endParaRPr lang="en-GB" sz="3100" b="1" i="1">
              <a:latin typeface="Tahoma" pitchFamily="34" charset="0"/>
            </a:endParaRPr>
          </a:p>
        </p:txBody>
      </p:sp>
      <p:graphicFrame>
        <p:nvGraphicFramePr>
          <p:cNvPr id="1352708" name="Object 4"/>
          <p:cNvGraphicFramePr>
            <a:graphicFrameLocks noChangeAspect="1"/>
          </p:cNvGraphicFramePr>
          <p:nvPr/>
        </p:nvGraphicFramePr>
        <p:xfrm>
          <a:off x="914400" y="3429000"/>
          <a:ext cx="1905000" cy="504825"/>
        </p:xfrm>
        <a:graphic>
          <a:graphicData uri="http://schemas.openxmlformats.org/presentationml/2006/ole">
            <mc:AlternateContent xmlns:mc="http://schemas.openxmlformats.org/markup-compatibility/2006">
              <mc:Choice xmlns:v="urn:schemas-microsoft-com:vml" Requires="v">
                <p:oleObj spid="_x0000_s6178" name="CorelDRAW" r:id="rId5" imgW="2337911" imgH="619601" progId="CorelDraw.Graphic.15">
                  <p:embed/>
                </p:oleObj>
              </mc:Choice>
              <mc:Fallback>
                <p:oleObj name="CorelDRAW" r:id="rId5" imgW="2337911" imgH="619601" progId="CorelDraw.Graphic.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429000"/>
                        <a:ext cx="1905000" cy="504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2709" name="Object 5"/>
          <p:cNvGraphicFramePr>
            <a:graphicFrameLocks noChangeAspect="1"/>
          </p:cNvGraphicFramePr>
          <p:nvPr/>
        </p:nvGraphicFramePr>
        <p:xfrm>
          <a:off x="3429000" y="3352800"/>
          <a:ext cx="1905000" cy="501650"/>
        </p:xfrm>
        <a:graphic>
          <a:graphicData uri="http://schemas.openxmlformats.org/presentationml/2006/ole">
            <mc:AlternateContent xmlns:mc="http://schemas.openxmlformats.org/markup-compatibility/2006">
              <mc:Choice xmlns:v="urn:schemas-microsoft-com:vml" Requires="v">
                <p:oleObj spid="_x0000_s6179" name="CorelDRAW" r:id="rId7" imgW="2351246" imgH="619601" progId="CorelDraw.Graphic.15">
                  <p:embed/>
                </p:oleObj>
              </mc:Choice>
              <mc:Fallback>
                <p:oleObj name="CorelDRAW" r:id="rId7" imgW="2351246" imgH="619601" progId="CorelDraw.Graphic.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3352800"/>
                        <a:ext cx="1905000" cy="5016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2710" name="Line 6"/>
          <p:cNvSpPr>
            <a:spLocks noChangeShapeType="1"/>
          </p:cNvSpPr>
          <p:nvPr/>
        </p:nvSpPr>
        <p:spPr bwMode="auto">
          <a:xfrm flipH="1">
            <a:off x="1905000" y="3048000"/>
            <a:ext cx="600075" cy="6096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11" name="Line 7"/>
          <p:cNvSpPr>
            <a:spLocks noChangeShapeType="1"/>
          </p:cNvSpPr>
          <p:nvPr/>
        </p:nvSpPr>
        <p:spPr bwMode="auto">
          <a:xfrm>
            <a:off x="1909763" y="3676650"/>
            <a:ext cx="490537" cy="14288"/>
          </a:xfrm>
          <a:prstGeom prst="line">
            <a:avLst/>
          </a:prstGeom>
          <a:noFill/>
          <a:ln w="25400">
            <a:solidFill>
              <a:schemeClr val="bg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12" name="Line 8"/>
          <p:cNvSpPr>
            <a:spLocks noChangeShapeType="1"/>
          </p:cNvSpPr>
          <p:nvPr/>
        </p:nvSpPr>
        <p:spPr bwMode="auto">
          <a:xfrm flipH="1">
            <a:off x="1676400" y="3695700"/>
            <a:ext cx="171450" cy="171450"/>
          </a:xfrm>
          <a:prstGeom prst="line">
            <a:avLst/>
          </a:prstGeom>
          <a:noFill/>
          <a:ln w="25400">
            <a:solidFill>
              <a:schemeClr val="bg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13" name="Line 9"/>
          <p:cNvSpPr>
            <a:spLocks noChangeShapeType="1"/>
          </p:cNvSpPr>
          <p:nvPr/>
        </p:nvSpPr>
        <p:spPr bwMode="auto">
          <a:xfrm flipV="1">
            <a:off x="1905000" y="3124200"/>
            <a:ext cx="533400" cy="528638"/>
          </a:xfrm>
          <a:prstGeom prst="line">
            <a:avLst/>
          </a:prstGeom>
          <a:noFill/>
          <a:ln w="25400">
            <a:solidFill>
              <a:schemeClr val="bg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14" name="Line 10"/>
          <p:cNvSpPr>
            <a:spLocks noChangeShapeType="1"/>
          </p:cNvSpPr>
          <p:nvPr/>
        </p:nvSpPr>
        <p:spPr bwMode="auto">
          <a:xfrm flipV="1">
            <a:off x="2181225" y="3119438"/>
            <a:ext cx="261938" cy="257175"/>
          </a:xfrm>
          <a:prstGeom prst="line">
            <a:avLst/>
          </a:prstGeom>
          <a:noFill/>
          <a:ln w="25400">
            <a:solidFill>
              <a:schemeClr val="bg2"/>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15" name="Line 11"/>
          <p:cNvSpPr>
            <a:spLocks noChangeShapeType="1"/>
          </p:cNvSpPr>
          <p:nvPr/>
        </p:nvSpPr>
        <p:spPr bwMode="auto">
          <a:xfrm flipH="1">
            <a:off x="4405313" y="2881313"/>
            <a:ext cx="152400" cy="676275"/>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16" name="Line 12"/>
          <p:cNvSpPr>
            <a:spLocks noChangeShapeType="1"/>
          </p:cNvSpPr>
          <p:nvPr/>
        </p:nvSpPr>
        <p:spPr bwMode="auto">
          <a:xfrm flipV="1">
            <a:off x="4405313" y="2857500"/>
            <a:ext cx="152400" cy="700088"/>
          </a:xfrm>
          <a:prstGeom prst="line">
            <a:avLst/>
          </a:prstGeom>
          <a:noFill/>
          <a:ln w="25400">
            <a:solidFill>
              <a:schemeClr val="bg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17" name="Line 13"/>
          <p:cNvSpPr>
            <a:spLocks noChangeShapeType="1"/>
          </p:cNvSpPr>
          <p:nvPr/>
        </p:nvSpPr>
        <p:spPr bwMode="auto">
          <a:xfrm flipV="1">
            <a:off x="4462463" y="2905125"/>
            <a:ext cx="76200" cy="385763"/>
          </a:xfrm>
          <a:prstGeom prst="line">
            <a:avLst/>
          </a:prstGeom>
          <a:noFill/>
          <a:ln w="25400">
            <a:solidFill>
              <a:schemeClr val="bg2"/>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352718" name="Object 14"/>
          <p:cNvGraphicFramePr>
            <a:graphicFrameLocks noChangeAspect="1"/>
          </p:cNvGraphicFramePr>
          <p:nvPr/>
        </p:nvGraphicFramePr>
        <p:xfrm>
          <a:off x="1776413" y="3586163"/>
          <a:ext cx="173037" cy="165100"/>
        </p:xfrm>
        <a:graphic>
          <a:graphicData uri="http://schemas.openxmlformats.org/presentationml/2006/ole">
            <mc:AlternateContent xmlns:mc="http://schemas.openxmlformats.org/markup-compatibility/2006">
              <mc:Choice xmlns:v="urn:schemas-microsoft-com:vml" Requires="v">
                <p:oleObj spid="_x0000_s6180" name="CorelDRAW" r:id="rId9" imgW="173355" imgH="164783" progId="CorelDraw.Graphic.15">
                  <p:embed/>
                </p:oleObj>
              </mc:Choice>
              <mc:Fallback>
                <p:oleObj name="CorelDRAW" r:id="rId9" imgW="173355" imgH="164783" progId="CorelDraw.Graphic.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6413" y="3586163"/>
                        <a:ext cx="173037"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2719" name="Object 15"/>
          <p:cNvGraphicFramePr>
            <a:graphicFrameLocks noChangeAspect="1"/>
          </p:cNvGraphicFramePr>
          <p:nvPr/>
        </p:nvGraphicFramePr>
        <p:xfrm>
          <a:off x="4319588" y="3495675"/>
          <a:ext cx="173037" cy="165100"/>
        </p:xfrm>
        <a:graphic>
          <a:graphicData uri="http://schemas.openxmlformats.org/presentationml/2006/ole">
            <mc:AlternateContent xmlns:mc="http://schemas.openxmlformats.org/markup-compatibility/2006">
              <mc:Choice xmlns:v="urn:schemas-microsoft-com:vml" Requires="v">
                <p:oleObj spid="_x0000_s6181" name="CorelDRAW" r:id="rId11" imgW="173355" imgH="164783" progId="CorelDraw.Graphic.15">
                  <p:embed/>
                </p:oleObj>
              </mc:Choice>
              <mc:Fallback>
                <p:oleObj name="CorelDRAW" r:id="rId11" imgW="173355" imgH="164783" progId="CorelDraw.Graphic.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9588" y="3495675"/>
                        <a:ext cx="173037"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2720" name="Text Box 16"/>
          <p:cNvSpPr txBox="1">
            <a:spLocks noChangeArrowheads="1"/>
          </p:cNvSpPr>
          <p:nvPr/>
        </p:nvSpPr>
        <p:spPr bwMode="auto">
          <a:xfrm>
            <a:off x="5699125" y="4681538"/>
            <a:ext cx="2003425"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sz="2400">
                <a:latin typeface="Tahoma" pitchFamily="34" charset="0"/>
              </a:rPr>
              <a:t>outflow plane</a:t>
            </a:r>
          </a:p>
        </p:txBody>
      </p:sp>
      <p:sp>
        <p:nvSpPr>
          <p:cNvPr id="1352721" name="Line 17"/>
          <p:cNvSpPr>
            <a:spLocks noChangeShapeType="1"/>
          </p:cNvSpPr>
          <p:nvPr/>
        </p:nvSpPr>
        <p:spPr bwMode="auto">
          <a:xfrm flipH="1" flipV="1">
            <a:off x="4314825" y="3867150"/>
            <a:ext cx="1400175" cy="93345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22" name="Line 18"/>
          <p:cNvSpPr>
            <a:spLocks noChangeShapeType="1"/>
          </p:cNvSpPr>
          <p:nvPr/>
        </p:nvSpPr>
        <p:spPr bwMode="auto">
          <a:xfrm flipH="1" flipV="1">
            <a:off x="2276475" y="3848100"/>
            <a:ext cx="3448050" cy="1152525"/>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23" name="Text Box 19"/>
          <p:cNvSpPr txBox="1">
            <a:spLocks noChangeArrowheads="1"/>
          </p:cNvSpPr>
          <p:nvPr/>
        </p:nvSpPr>
        <p:spPr bwMode="auto">
          <a:xfrm>
            <a:off x="5791200" y="1822450"/>
            <a:ext cx="223361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sz="2400">
                <a:latin typeface="Tahoma" pitchFamily="34" charset="0"/>
              </a:rPr>
              <a:t>inflow direction</a:t>
            </a:r>
          </a:p>
        </p:txBody>
      </p:sp>
      <p:sp>
        <p:nvSpPr>
          <p:cNvPr id="1352724" name="Line 20"/>
          <p:cNvSpPr>
            <a:spLocks noChangeShapeType="1"/>
          </p:cNvSpPr>
          <p:nvPr/>
        </p:nvSpPr>
        <p:spPr bwMode="auto">
          <a:xfrm flipH="1">
            <a:off x="4591050" y="2228850"/>
            <a:ext cx="1152525" cy="771525"/>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25" name="Line 21"/>
          <p:cNvSpPr>
            <a:spLocks noChangeShapeType="1"/>
          </p:cNvSpPr>
          <p:nvPr/>
        </p:nvSpPr>
        <p:spPr bwMode="auto">
          <a:xfrm flipH="1">
            <a:off x="2505075" y="2019300"/>
            <a:ext cx="3200400" cy="112395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2726" name="Text Box 22"/>
          <p:cNvSpPr txBox="1">
            <a:spLocks noChangeArrowheads="1"/>
          </p:cNvSpPr>
          <p:nvPr/>
        </p:nvSpPr>
        <p:spPr bwMode="auto">
          <a:xfrm>
            <a:off x="11430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node</a:t>
            </a:r>
            <a:endParaRPr lang="en-GB" sz="3100" b="1" i="1">
              <a:latin typeface="Tahoma" pitchFamily="34" charset="0"/>
            </a:endParaRPr>
          </a:p>
        </p:txBody>
      </p:sp>
      <p:sp>
        <p:nvSpPr>
          <p:cNvPr id="1352727" name="Text Box 23"/>
          <p:cNvSpPr txBox="1">
            <a:spLocks noChangeArrowheads="1"/>
          </p:cNvSpPr>
          <p:nvPr/>
        </p:nvSpPr>
        <p:spPr bwMode="auto">
          <a:xfrm>
            <a:off x="35814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focus</a:t>
            </a:r>
            <a:endParaRPr lang="en-GB" sz="3100" b="1" i="1">
              <a:latin typeface="Tahoma" pitchFamily="34" charset="0"/>
            </a:endParaRPr>
          </a:p>
        </p:txBody>
      </p:sp>
      <p:sp>
        <p:nvSpPr>
          <p:cNvPr id="1352728" name="Rectangle 24"/>
          <p:cNvSpPr>
            <a:spLocks noGrp="1" noChangeArrowheads="1"/>
          </p:cNvSpPr>
          <p:nvPr>
            <p:ph type="title"/>
          </p:nvPr>
        </p:nvSpPr>
        <p:spPr/>
        <p:txBody>
          <a:bodyPr/>
          <a:lstStyle/>
          <a:p>
            <a:r>
              <a:rPr lang="en-US"/>
              <a:t>Flow Visualization: Problems and Concepts</a:t>
            </a:r>
            <a:endParaRPr lang="de-DE"/>
          </a:p>
        </p:txBody>
      </p:sp>
      <p:pic>
        <p:nvPicPr>
          <p:cNvPr id="1352729" name="FirstOrderDirection.avi">
            <a:hlinkClick r:id="" action="ppaction://media"/>
          </p:cNvPr>
          <p:cNvPicPr>
            <a:picLocks noChangeAspect="1" noChangeArrowheads="1"/>
          </p:cNvPicPr>
          <p:nvPr>
            <a:videoFile r:link="rId3"/>
            <p:extLst>
              <p:ext uri="{DAA4B4D4-6D71-4841-9C94-3DE7FCFB9230}">
                <p14:media xmlns:p14="http://schemas.microsoft.com/office/powerpoint/2010/main" r:link="rId2"/>
              </p:ext>
            </p:extLst>
          </p:nvPr>
        </p:nvPicPr>
        <p:blipFill>
          <a:blip r:embed="rId12">
            <a:extLst>
              <a:ext uri="{28A0092B-C50C-407E-A947-70E740481C1C}">
                <a14:useLocalDpi xmlns:a14="http://schemas.microsoft.com/office/drawing/2010/main" val="0"/>
              </a:ext>
            </a:extLst>
          </a:blip>
          <a:srcRect/>
          <a:stretch>
            <a:fillRect/>
          </a:stretch>
        </p:blipFill>
        <p:spPr bwMode="auto">
          <a:xfrm>
            <a:off x="914400" y="4267200"/>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20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3527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52729"/>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1352729"/>
                                        </p:tgtEl>
                                      </p:cBhvr>
                                    </p:cmd>
                                  </p:childTnLst>
                                </p:cTn>
                              </p:par>
                            </p:childTnLst>
                          </p:cTn>
                        </p:par>
                      </p:childTnLst>
                    </p:cTn>
                  </p:par>
                </p:childTnLst>
              </p:cTn>
              <p:nextCondLst>
                <p:cond evt="onClick" delay="0">
                  <p:tgtEl>
                    <p:spTgt spid="1352729"/>
                  </p:tgtEl>
                </p:cond>
              </p:nextCondLst>
            </p:seq>
            <p:video>
              <p:cMediaNode>
                <p:cTn id="12" repeatCount="indefinite" fill="hold" display="0">
                  <p:stCondLst>
                    <p:cond delay="indefinite"/>
                  </p:stCondLst>
                  <p:endCondLst>
                    <p:cond evt="onPrev" delay="0">
                      <p:tgtEl>
                        <p:sldTgt/>
                      </p:tgtEl>
                    </p:cond>
                  </p:endCondLst>
                </p:cTn>
                <p:tgtEl>
                  <p:spTgt spid="1352729"/>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1" name="Text Box 3"/>
          <p:cNvSpPr txBox="1">
            <a:spLocks noChangeArrowheads="1"/>
          </p:cNvSpPr>
          <p:nvPr/>
        </p:nvSpPr>
        <p:spPr bwMode="auto">
          <a:xfrm>
            <a:off x="5562600" y="2633663"/>
            <a:ext cx="31242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2600">
                <a:latin typeface="Tahoma" pitchFamily="34" charset="0"/>
              </a:rPr>
              <a:t>repelling saddle</a:t>
            </a:r>
            <a:endParaRPr lang="en-GB" sz="3100" b="1" i="1">
              <a:latin typeface="Tahoma" pitchFamily="34" charset="0"/>
            </a:endParaRPr>
          </a:p>
        </p:txBody>
      </p:sp>
      <p:graphicFrame>
        <p:nvGraphicFramePr>
          <p:cNvPr id="1353732" name="Object 4"/>
          <p:cNvGraphicFramePr>
            <a:graphicFrameLocks noChangeAspect="1"/>
          </p:cNvGraphicFramePr>
          <p:nvPr/>
        </p:nvGraphicFramePr>
        <p:xfrm>
          <a:off x="914400" y="2862263"/>
          <a:ext cx="1905000" cy="504825"/>
        </p:xfrm>
        <a:graphic>
          <a:graphicData uri="http://schemas.openxmlformats.org/presentationml/2006/ole">
            <mc:AlternateContent xmlns:mc="http://schemas.openxmlformats.org/markup-compatibility/2006">
              <mc:Choice xmlns:v="urn:schemas-microsoft-com:vml" Requires="v">
                <p:oleObj spid="_x0000_s7202" name="CorelDRAW" r:id="rId7" imgW="2337911" imgH="619601" progId="CorelDraw.Graphic.15">
                  <p:embed/>
                </p:oleObj>
              </mc:Choice>
              <mc:Fallback>
                <p:oleObj name="CorelDRAW" r:id="rId7" imgW="2337911" imgH="619601" progId="CorelDraw.Graphic.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2862263"/>
                        <a:ext cx="1905000" cy="504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3733" name="Object 5"/>
          <p:cNvGraphicFramePr>
            <a:graphicFrameLocks noChangeAspect="1"/>
          </p:cNvGraphicFramePr>
          <p:nvPr/>
        </p:nvGraphicFramePr>
        <p:xfrm>
          <a:off x="3429000" y="2786063"/>
          <a:ext cx="1905000" cy="501650"/>
        </p:xfrm>
        <a:graphic>
          <a:graphicData uri="http://schemas.openxmlformats.org/presentationml/2006/ole">
            <mc:AlternateContent xmlns:mc="http://schemas.openxmlformats.org/markup-compatibility/2006">
              <mc:Choice xmlns:v="urn:schemas-microsoft-com:vml" Requires="v">
                <p:oleObj spid="_x0000_s7203" name="CorelDRAW" r:id="rId9" imgW="2351246" imgH="619601" progId="CorelDraw.Graphic.15">
                  <p:embed/>
                </p:oleObj>
              </mc:Choice>
              <mc:Fallback>
                <p:oleObj name="CorelDRAW" r:id="rId9" imgW="2351246" imgH="619601" progId="CorelDraw.Graphic.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2786063"/>
                        <a:ext cx="1905000" cy="5016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3734" name="Line 6"/>
          <p:cNvSpPr>
            <a:spLocks noChangeShapeType="1"/>
          </p:cNvSpPr>
          <p:nvPr/>
        </p:nvSpPr>
        <p:spPr bwMode="auto">
          <a:xfrm flipH="1">
            <a:off x="1905000" y="2481263"/>
            <a:ext cx="600075" cy="6096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35" name="Line 7"/>
          <p:cNvSpPr>
            <a:spLocks noChangeShapeType="1"/>
          </p:cNvSpPr>
          <p:nvPr/>
        </p:nvSpPr>
        <p:spPr bwMode="auto">
          <a:xfrm>
            <a:off x="1909763" y="3109913"/>
            <a:ext cx="490537" cy="14287"/>
          </a:xfrm>
          <a:prstGeom prst="line">
            <a:avLst/>
          </a:prstGeom>
          <a:noFill/>
          <a:ln w="25400">
            <a:solidFill>
              <a:schemeClr val="bg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36" name="Line 8"/>
          <p:cNvSpPr>
            <a:spLocks noChangeShapeType="1"/>
          </p:cNvSpPr>
          <p:nvPr/>
        </p:nvSpPr>
        <p:spPr bwMode="auto">
          <a:xfrm flipH="1">
            <a:off x="1676400" y="3128963"/>
            <a:ext cx="171450" cy="171450"/>
          </a:xfrm>
          <a:prstGeom prst="line">
            <a:avLst/>
          </a:prstGeom>
          <a:noFill/>
          <a:ln w="25400">
            <a:solidFill>
              <a:schemeClr val="bg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37" name="Line 9"/>
          <p:cNvSpPr>
            <a:spLocks noChangeShapeType="1"/>
          </p:cNvSpPr>
          <p:nvPr/>
        </p:nvSpPr>
        <p:spPr bwMode="auto">
          <a:xfrm flipV="1">
            <a:off x="1905000" y="2557463"/>
            <a:ext cx="533400" cy="528637"/>
          </a:xfrm>
          <a:prstGeom prst="line">
            <a:avLst/>
          </a:prstGeom>
          <a:noFill/>
          <a:ln w="25400">
            <a:solidFill>
              <a:schemeClr val="bg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38" name="Line 10"/>
          <p:cNvSpPr>
            <a:spLocks noChangeShapeType="1"/>
          </p:cNvSpPr>
          <p:nvPr/>
        </p:nvSpPr>
        <p:spPr bwMode="auto">
          <a:xfrm flipV="1">
            <a:off x="2181225" y="2552700"/>
            <a:ext cx="261938" cy="257175"/>
          </a:xfrm>
          <a:prstGeom prst="line">
            <a:avLst/>
          </a:prstGeom>
          <a:noFill/>
          <a:ln w="25400">
            <a:solidFill>
              <a:schemeClr val="bg2"/>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39" name="Line 11"/>
          <p:cNvSpPr>
            <a:spLocks noChangeShapeType="1"/>
          </p:cNvSpPr>
          <p:nvPr/>
        </p:nvSpPr>
        <p:spPr bwMode="auto">
          <a:xfrm flipH="1">
            <a:off x="4405313" y="2314575"/>
            <a:ext cx="152400" cy="676275"/>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40" name="Line 12"/>
          <p:cNvSpPr>
            <a:spLocks noChangeShapeType="1"/>
          </p:cNvSpPr>
          <p:nvPr/>
        </p:nvSpPr>
        <p:spPr bwMode="auto">
          <a:xfrm flipV="1">
            <a:off x="4405313" y="2290763"/>
            <a:ext cx="152400" cy="700087"/>
          </a:xfrm>
          <a:prstGeom prst="line">
            <a:avLst/>
          </a:prstGeom>
          <a:noFill/>
          <a:ln w="25400">
            <a:solidFill>
              <a:schemeClr val="bg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41" name="Line 13"/>
          <p:cNvSpPr>
            <a:spLocks noChangeShapeType="1"/>
          </p:cNvSpPr>
          <p:nvPr/>
        </p:nvSpPr>
        <p:spPr bwMode="auto">
          <a:xfrm flipV="1">
            <a:off x="4462463" y="2338388"/>
            <a:ext cx="76200" cy="385762"/>
          </a:xfrm>
          <a:prstGeom prst="line">
            <a:avLst/>
          </a:prstGeom>
          <a:noFill/>
          <a:ln w="25400">
            <a:solidFill>
              <a:schemeClr val="bg2"/>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353742" name="Object 14"/>
          <p:cNvGraphicFramePr>
            <a:graphicFrameLocks noChangeAspect="1"/>
          </p:cNvGraphicFramePr>
          <p:nvPr/>
        </p:nvGraphicFramePr>
        <p:xfrm>
          <a:off x="1785938" y="3009900"/>
          <a:ext cx="173037" cy="165100"/>
        </p:xfrm>
        <a:graphic>
          <a:graphicData uri="http://schemas.openxmlformats.org/presentationml/2006/ole">
            <mc:AlternateContent xmlns:mc="http://schemas.openxmlformats.org/markup-compatibility/2006">
              <mc:Choice xmlns:v="urn:schemas-microsoft-com:vml" Requires="v">
                <p:oleObj spid="_x0000_s7204" name="CorelDRAW" r:id="rId11" imgW="173355" imgH="164783" progId="CorelDraw.Graphic.15">
                  <p:embed/>
                </p:oleObj>
              </mc:Choice>
              <mc:Fallback>
                <p:oleObj name="CorelDRAW" r:id="rId11" imgW="173355" imgH="164783" progId="CorelDraw.Graphic.15">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5938" y="3009900"/>
                        <a:ext cx="173037"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3743" name="Object 15"/>
          <p:cNvGraphicFramePr>
            <a:graphicFrameLocks noChangeAspect="1"/>
          </p:cNvGraphicFramePr>
          <p:nvPr/>
        </p:nvGraphicFramePr>
        <p:xfrm>
          <a:off x="4314825" y="2938463"/>
          <a:ext cx="173038" cy="165100"/>
        </p:xfrm>
        <a:graphic>
          <a:graphicData uri="http://schemas.openxmlformats.org/presentationml/2006/ole">
            <mc:AlternateContent xmlns:mc="http://schemas.openxmlformats.org/markup-compatibility/2006">
              <mc:Choice xmlns:v="urn:schemas-microsoft-com:vml" Requires="v">
                <p:oleObj spid="_x0000_s7205" name="CorelDRAW" r:id="rId13" imgW="173355" imgH="164783" progId="CorelDraw.Graphic.15">
                  <p:embed/>
                </p:oleObj>
              </mc:Choice>
              <mc:Fallback>
                <p:oleObj name="CorelDRAW" r:id="rId13" imgW="173355" imgH="164783" progId="CorelDraw.Graphic.15">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4825" y="2938463"/>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3744" name="Text Box 16"/>
          <p:cNvSpPr txBox="1">
            <a:spLocks noChangeArrowheads="1"/>
          </p:cNvSpPr>
          <p:nvPr/>
        </p:nvSpPr>
        <p:spPr bwMode="auto">
          <a:xfrm>
            <a:off x="5699125" y="4114800"/>
            <a:ext cx="2003425"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sz="2400">
                <a:latin typeface="Tahoma" pitchFamily="34" charset="0"/>
              </a:rPr>
              <a:t>outflow plane</a:t>
            </a:r>
          </a:p>
        </p:txBody>
      </p:sp>
      <p:sp>
        <p:nvSpPr>
          <p:cNvPr id="1353745" name="Line 17"/>
          <p:cNvSpPr>
            <a:spLocks noChangeShapeType="1"/>
          </p:cNvSpPr>
          <p:nvPr/>
        </p:nvSpPr>
        <p:spPr bwMode="auto">
          <a:xfrm flipH="1" flipV="1">
            <a:off x="4314825" y="3300413"/>
            <a:ext cx="1400175" cy="93345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46" name="Line 18"/>
          <p:cNvSpPr>
            <a:spLocks noChangeShapeType="1"/>
          </p:cNvSpPr>
          <p:nvPr/>
        </p:nvSpPr>
        <p:spPr bwMode="auto">
          <a:xfrm flipH="1" flipV="1">
            <a:off x="2276475" y="3281363"/>
            <a:ext cx="3448050" cy="1152525"/>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47" name="Line 19"/>
          <p:cNvSpPr>
            <a:spLocks noChangeShapeType="1"/>
          </p:cNvSpPr>
          <p:nvPr/>
        </p:nvSpPr>
        <p:spPr bwMode="auto">
          <a:xfrm flipV="1">
            <a:off x="4462463" y="2338388"/>
            <a:ext cx="76200" cy="385762"/>
          </a:xfrm>
          <a:prstGeom prst="line">
            <a:avLst/>
          </a:prstGeom>
          <a:noFill/>
          <a:ln w="25400">
            <a:solidFill>
              <a:schemeClr val="bg2"/>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48" name="Text Box 20"/>
          <p:cNvSpPr txBox="1">
            <a:spLocks noChangeArrowheads="1"/>
          </p:cNvSpPr>
          <p:nvPr/>
        </p:nvSpPr>
        <p:spPr bwMode="auto">
          <a:xfrm>
            <a:off x="5791200" y="1255713"/>
            <a:ext cx="223361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sz="2400">
                <a:latin typeface="Tahoma" pitchFamily="34" charset="0"/>
              </a:rPr>
              <a:t>inflow direction</a:t>
            </a:r>
          </a:p>
        </p:txBody>
      </p:sp>
      <p:sp>
        <p:nvSpPr>
          <p:cNvPr id="1353749" name="Line 21"/>
          <p:cNvSpPr>
            <a:spLocks noChangeShapeType="1"/>
          </p:cNvSpPr>
          <p:nvPr/>
        </p:nvSpPr>
        <p:spPr bwMode="auto">
          <a:xfrm flipH="1">
            <a:off x="4591050" y="1662113"/>
            <a:ext cx="1152525" cy="771525"/>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50" name="Line 22"/>
          <p:cNvSpPr>
            <a:spLocks noChangeShapeType="1"/>
          </p:cNvSpPr>
          <p:nvPr/>
        </p:nvSpPr>
        <p:spPr bwMode="auto">
          <a:xfrm flipH="1">
            <a:off x="2505075" y="1452563"/>
            <a:ext cx="3200400" cy="112395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3751" name="Text Box 23"/>
          <p:cNvSpPr txBox="1">
            <a:spLocks noChangeArrowheads="1"/>
          </p:cNvSpPr>
          <p:nvPr/>
        </p:nvSpPr>
        <p:spPr bwMode="auto">
          <a:xfrm>
            <a:off x="1143000" y="1185863"/>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node</a:t>
            </a:r>
            <a:endParaRPr lang="en-GB" sz="3100" b="1" i="1">
              <a:latin typeface="Tahoma" pitchFamily="34" charset="0"/>
            </a:endParaRPr>
          </a:p>
        </p:txBody>
      </p:sp>
      <p:sp>
        <p:nvSpPr>
          <p:cNvPr id="1353752" name="Text Box 24"/>
          <p:cNvSpPr txBox="1">
            <a:spLocks noChangeArrowheads="1"/>
          </p:cNvSpPr>
          <p:nvPr/>
        </p:nvSpPr>
        <p:spPr bwMode="auto">
          <a:xfrm>
            <a:off x="3581400" y="1185863"/>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focus</a:t>
            </a:r>
            <a:endParaRPr lang="en-GB" sz="3100" b="1" i="1">
              <a:latin typeface="Tahoma" pitchFamily="34" charset="0"/>
            </a:endParaRPr>
          </a:p>
        </p:txBody>
      </p:sp>
      <p:sp>
        <p:nvSpPr>
          <p:cNvPr id="1353753" name="Rectangle 25"/>
          <p:cNvSpPr>
            <a:spLocks noGrp="1" noChangeArrowheads="1"/>
          </p:cNvSpPr>
          <p:nvPr>
            <p:ph type="title"/>
          </p:nvPr>
        </p:nvSpPr>
        <p:spPr/>
        <p:txBody>
          <a:bodyPr/>
          <a:lstStyle/>
          <a:p>
            <a:r>
              <a:rPr lang="en-US"/>
              <a:t>Flow Visualization: Problems and Concepts</a:t>
            </a:r>
            <a:endParaRPr lang="de-DE"/>
          </a:p>
        </p:txBody>
      </p:sp>
      <p:pic>
        <p:nvPicPr>
          <p:cNvPr id="1353754" name="FirstOrderSectorA.avi">
            <a:hlinkClick r:id="" action="ppaction://media"/>
          </p:cNvPr>
          <p:cNvPicPr>
            <a:picLocks noChangeAspect="1" noChangeArrowheads="1"/>
          </p:cNvPicPr>
          <p:nvPr>
            <a:videoFile r:link="rId3"/>
            <p:extLst>
              <p:ext uri="{DAA4B4D4-6D71-4841-9C94-3DE7FCFB9230}">
                <p14:media xmlns:p14="http://schemas.microsoft.com/office/powerpoint/2010/main" r:link="rId2"/>
              </p:ext>
            </p:extLst>
          </p:nvPr>
        </p:nvPicPr>
        <p:blipFill>
          <a:blip r:embed="rId14">
            <a:extLst>
              <a:ext uri="{28A0092B-C50C-407E-A947-70E740481C1C}">
                <a14:useLocalDpi xmlns:a14="http://schemas.microsoft.com/office/drawing/2010/main" val="0"/>
              </a:ext>
            </a:extLst>
          </a:blip>
          <a:srcRect/>
          <a:stretch>
            <a:fillRect/>
          </a:stretch>
        </p:blipFill>
        <p:spPr bwMode="auto">
          <a:xfrm>
            <a:off x="838200" y="4343400"/>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353755" name="FirstOrderSectorB.avi">
            <a:hlinkClick r:id="" action="ppaction://media"/>
          </p:cNvPr>
          <p:cNvPicPr>
            <a:picLocks noChangeAspect="1" noChangeArrowheads="1"/>
          </p:cNvPicPr>
          <p:nvPr>
            <a:videoFile r:link="rId5"/>
            <p:extLst>
              <p:ext uri="{DAA4B4D4-6D71-4841-9C94-3DE7FCFB9230}">
                <p14:media xmlns:p14="http://schemas.microsoft.com/office/powerpoint/2010/main" r:link="rId4"/>
              </p:ext>
            </p:extLst>
          </p:nvPr>
        </p:nvPicPr>
        <p:blipFill>
          <a:blip r:embed="rId15">
            <a:extLst>
              <a:ext uri="{28A0092B-C50C-407E-A947-70E740481C1C}">
                <a14:useLocalDpi xmlns:a14="http://schemas.microsoft.com/office/drawing/2010/main" val="0"/>
              </a:ext>
            </a:extLst>
          </a:blip>
          <a:srcRect/>
          <a:stretch>
            <a:fillRect/>
          </a:stretch>
        </p:blipFill>
        <p:spPr bwMode="auto">
          <a:xfrm>
            <a:off x="2971800" y="4343400"/>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778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 fill="hold"/>
                                        <p:tgtEl>
                                          <p:spTgt spid="1353754"/>
                                        </p:tgtEl>
                                      </p:cBhvr>
                                    </p:cmd>
                                  </p:childTnLst>
                                </p:cTn>
                              </p:par>
                              <p:par>
                                <p:cTn id="7" presetID="1" presetClass="mediacall" presetSubtype="0" fill="hold" nodeType="withEffect">
                                  <p:stCondLst>
                                    <p:cond delay="0"/>
                                  </p:stCondLst>
                                  <p:childTnLst>
                                    <p:cmd type="call" cmd="playFrom(0.0)">
                                      <p:cBhvr>
                                        <p:cTn id="8" dur="1" fill="hold"/>
                                        <p:tgtEl>
                                          <p:spTgt spid="135375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353754"/>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2" presetClass="mediacall" presetSubtype="0" fill="hold" nodeType="clickEffect">
                                  <p:stCondLst>
                                    <p:cond delay="0"/>
                                  </p:stCondLst>
                                  <p:childTnLst>
                                    <p:cmd type="call" cmd="togglePause">
                                      <p:cBhvr>
                                        <p:cTn id="13" dur="1" fill="hold"/>
                                        <p:tgtEl>
                                          <p:spTgt spid="1353754"/>
                                        </p:tgtEl>
                                      </p:cBhvr>
                                    </p:cmd>
                                  </p:childTnLst>
                                </p:cTn>
                              </p:par>
                            </p:childTnLst>
                          </p:cTn>
                        </p:par>
                      </p:childTnLst>
                    </p:cTn>
                  </p:par>
                </p:childTnLst>
              </p:cTn>
              <p:nextCondLst>
                <p:cond evt="onClick" delay="0">
                  <p:tgtEl>
                    <p:spTgt spid="1353754"/>
                  </p:tgtEl>
                </p:cond>
              </p:nextCondLst>
            </p:seq>
            <p:seq concurrent="1" nextAc="seek">
              <p:cTn id="14" restart="whenNotActive" fill="hold" evtFilter="cancelBubble" nodeType="interactiveSeq">
                <p:stCondLst>
                  <p:cond evt="onClick" delay="0">
                    <p:tgtEl>
                      <p:spTgt spid="1353755"/>
                    </p:tgtEl>
                  </p:cond>
                </p:stCondLst>
                <p:endSync evt="end" delay="0">
                  <p:rtn val="all"/>
                </p:endSync>
                <p:childTnLst>
                  <p:par>
                    <p:cTn id="15" fill="hold" nodeType="clickPar">
                      <p:stCondLst>
                        <p:cond delay="0"/>
                      </p:stCondLst>
                      <p:childTnLst>
                        <p:par>
                          <p:cTn id="16" fill="hold" nodeType="withGroup">
                            <p:stCondLst>
                              <p:cond delay="0"/>
                            </p:stCondLst>
                            <p:childTnLst>
                              <p:par>
                                <p:cTn id="17" presetID="2" presetClass="mediacall" presetSubtype="0" fill="hold" nodeType="clickEffect">
                                  <p:stCondLst>
                                    <p:cond delay="0"/>
                                  </p:stCondLst>
                                  <p:childTnLst>
                                    <p:cmd type="call" cmd="togglePause">
                                      <p:cBhvr>
                                        <p:cTn id="18" dur="1" fill="hold"/>
                                        <p:tgtEl>
                                          <p:spTgt spid="1353755"/>
                                        </p:tgtEl>
                                      </p:cBhvr>
                                    </p:cmd>
                                  </p:childTnLst>
                                </p:cTn>
                              </p:par>
                            </p:childTnLst>
                          </p:cTn>
                        </p:par>
                      </p:childTnLst>
                    </p:cTn>
                  </p:par>
                </p:childTnLst>
              </p:cTn>
              <p:nextCondLst>
                <p:cond evt="onClick" delay="0">
                  <p:tgtEl>
                    <p:spTgt spid="1353755"/>
                  </p:tgtEl>
                </p:cond>
              </p:nextCondLst>
            </p:seq>
            <p:video>
              <p:cMediaNode>
                <p:cTn id="19" repeatCount="indefinite" fill="hold" display="0">
                  <p:stCondLst>
                    <p:cond delay="indefinite"/>
                  </p:stCondLst>
                  <p:endCondLst>
                    <p:cond evt="onPrev" delay="0">
                      <p:tgtEl>
                        <p:sldTgt/>
                      </p:tgtEl>
                    </p:cond>
                  </p:endCondLst>
                </p:cTn>
                <p:tgtEl>
                  <p:spTgt spid="1353754"/>
                </p:tgtEl>
              </p:cMediaNode>
            </p:video>
            <p:video>
              <p:cMediaNode>
                <p:cTn id="20" repeatCount="indefinite" fill="hold" display="0">
                  <p:stCondLst>
                    <p:cond delay="indefinite"/>
                  </p:stCondLst>
                  <p:endCondLst>
                    <p:cond evt="onPrev" delay="0">
                      <p:tgtEl>
                        <p:sldTgt/>
                      </p:tgtEl>
                    </p:cond>
                  </p:endCondLst>
                </p:cTn>
                <p:tgtEl>
                  <p:spTgt spid="135375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Text Box 2"/>
          <p:cNvSpPr txBox="1">
            <a:spLocks noChangeArrowheads="1"/>
          </p:cNvSpPr>
          <p:nvPr/>
        </p:nvSpPr>
        <p:spPr bwMode="auto">
          <a:xfrm>
            <a:off x="5562600" y="4800600"/>
            <a:ext cx="35814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2600">
                <a:latin typeface="Tahoma" pitchFamily="34" charset="0"/>
              </a:rPr>
              <a:t>attracting saddle</a:t>
            </a:r>
            <a:endParaRPr lang="en-GB" sz="3100" b="1" i="1">
              <a:latin typeface="Tahoma" pitchFamily="34" charset="0"/>
            </a:endParaRPr>
          </a:p>
        </p:txBody>
      </p:sp>
      <p:graphicFrame>
        <p:nvGraphicFramePr>
          <p:cNvPr id="1354755" name="Object 3"/>
          <p:cNvGraphicFramePr>
            <a:graphicFrameLocks noChangeAspect="1"/>
          </p:cNvGraphicFramePr>
          <p:nvPr/>
        </p:nvGraphicFramePr>
        <p:xfrm>
          <a:off x="914400" y="5257800"/>
          <a:ext cx="1905000" cy="504825"/>
        </p:xfrm>
        <a:graphic>
          <a:graphicData uri="http://schemas.openxmlformats.org/presentationml/2006/ole">
            <mc:AlternateContent xmlns:mc="http://schemas.openxmlformats.org/markup-compatibility/2006">
              <mc:Choice xmlns:v="urn:schemas-microsoft-com:vml" Requires="v">
                <p:oleObj spid="_x0000_s8226" name="CorelDRAW" r:id="rId3" imgW="2337911" imgH="619601" progId="CorelDraw.Graphic.15">
                  <p:embed/>
                </p:oleObj>
              </mc:Choice>
              <mc:Fallback>
                <p:oleObj name="CorelDRAW" r:id="rId3" imgW="2337911" imgH="619601" progId="CorelDraw.Graphic.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257800"/>
                        <a:ext cx="1905000" cy="504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4756" name="Object 4"/>
          <p:cNvGraphicFramePr>
            <a:graphicFrameLocks noChangeAspect="1"/>
          </p:cNvGraphicFramePr>
          <p:nvPr/>
        </p:nvGraphicFramePr>
        <p:xfrm>
          <a:off x="3314700" y="5281613"/>
          <a:ext cx="1862138" cy="490537"/>
        </p:xfrm>
        <a:graphic>
          <a:graphicData uri="http://schemas.openxmlformats.org/presentationml/2006/ole">
            <mc:AlternateContent xmlns:mc="http://schemas.openxmlformats.org/markup-compatibility/2006">
              <mc:Choice xmlns:v="urn:schemas-microsoft-com:vml" Requires="v">
                <p:oleObj spid="_x0000_s8227" name="CorelDRAW" r:id="rId5" imgW="2351246" imgH="619601" progId="CorelDraw.Graphic.15">
                  <p:embed/>
                </p:oleObj>
              </mc:Choice>
              <mc:Fallback>
                <p:oleObj name="CorelDRAW" r:id="rId5" imgW="2351246" imgH="619601" progId="CorelDraw.Graphic.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700" y="5281613"/>
                        <a:ext cx="1862138" cy="4905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4757" name="Line 5"/>
          <p:cNvSpPr>
            <a:spLocks noChangeShapeType="1"/>
          </p:cNvSpPr>
          <p:nvPr/>
        </p:nvSpPr>
        <p:spPr bwMode="auto">
          <a:xfrm flipV="1">
            <a:off x="1881188" y="4962525"/>
            <a:ext cx="133350" cy="51435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4758" name="Line 6"/>
          <p:cNvSpPr>
            <a:spLocks noChangeShapeType="1"/>
          </p:cNvSpPr>
          <p:nvPr/>
        </p:nvSpPr>
        <p:spPr bwMode="auto">
          <a:xfrm flipV="1">
            <a:off x="1885950" y="4676775"/>
            <a:ext cx="185738" cy="785813"/>
          </a:xfrm>
          <a:prstGeom prst="line">
            <a:avLst/>
          </a:prstGeom>
          <a:noFill/>
          <a:ln w="25400">
            <a:solidFill>
              <a:schemeClr val="bg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4759" name="Line 7"/>
          <p:cNvSpPr>
            <a:spLocks noChangeShapeType="1"/>
          </p:cNvSpPr>
          <p:nvPr/>
        </p:nvSpPr>
        <p:spPr bwMode="auto">
          <a:xfrm>
            <a:off x="1957388" y="5510213"/>
            <a:ext cx="371475" cy="9525"/>
          </a:xfrm>
          <a:prstGeom prst="line">
            <a:avLst/>
          </a:prstGeom>
          <a:noFill/>
          <a:ln w="25400">
            <a:solidFill>
              <a:schemeClr val="bg2"/>
            </a:solidFill>
            <a:round/>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4760" name="Line 8"/>
          <p:cNvSpPr>
            <a:spLocks noChangeShapeType="1"/>
          </p:cNvSpPr>
          <p:nvPr/>
        </p:nvSpPr>
        <p:spPr bwMode="auto">
          <a:xfrm flipH="1">
            <a:off x="1676400" y="5548313"/>
            <a:ext cx="166688" cy="166687"/>
          </a:xfrm>
          <a:prstGeom prst="line">
            <a:avLst/>
          </a:prstGeom>
          <a:noFill/>
          <a:ln w="25400">
            <a:solidFill>
              <a:schemeClr val="bg2"/>
            </a:solidFill>
            <a:round/>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4761" name="Line 9"/>
          <p:cNvSpPr>
            <a:spLocks noChangeShapeType="1"/>
          </p:cNvSpPr>
          <p:nvPr/>
        </p:nvSpPr>
        <p:spPr bwMode="auto">
          <a:xfrm flipV="1">
            <a:off x="4267200" y="4953000"/>
            <a:ext cx="152400" cy="5334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4762" name="Line 10"/>
          <p:cNvSpPr>
            <a:spLocks noChangeShapeType="1"/>
          </p:cNvSpPr>
          <p:nvPr/>
        </p:nvSpPr>
        <p:spPr bwMode="auto">
          <a:xfrm flipV="1">
            <a:off x="4262438" y="4757738"/>
            <a:ext cx="214312" cy="733425"/>
          </a:xfrm>
          <a:prstGeom prst="line">
            <a:avLst/>
          </a:prstGeom>
          <a:noFill/>
          <a:ln w="25400">
            <a:solidFill>
              <a:schemeClr val="bg2"/>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354763" name="Object 11"/>
          <p:cNvGraphicFramePr>
            <a:graphicFrameLocks noChangeAspect="1"/>
          </p:cNvGraphicFramePr>
          <p:nvPr/>
        </p:nvGraphicFramePr>
        <p:xfrm>
          <a:off x="1790700" y="5410200"/>
          <a:ext cx="173038" cy="165100"/>
        </p:xfrm>
        <a:graphic>
          <a:graphicData uri="http://schemas.openxmlformats.org/presentationml/2006/ole">
            <mc:AlternateContent xmlns:mc="http://schemas.openxmlformats.org/markup-compatibility/2006">
              <mc:Choice xmlns:v="urn:schemas-microsoft-com:vml" Requires="v">
                <p:oleObj spid="_x0000_s8228" name="CorelDRAW" r:id="rId7" imgW="173355" imgH="164783" progId="CorelDraw.Graphic.15">
                  <p:embed/>
                </p:oleObj>
              </mc:Choice>
              <mc:Fallback>
                <p:oleObj name="CorelDRAW" r:id="rId7" imgW="173355" imgH="164783" progId="CorelDraw.Graphic.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0700" y="5410200"/>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4764" name="Object 12"/>
          <p:cNvGraphicFramePr>
            <a:graphicFrameLocks noChangeAspect="1"/>
          </p:cNvGraphicFramePr>
          <p:nvPr/>
        </p:nvGraphicFramePr>
        <p:xfrm>
          <a:off x="4171950" y="5424488"/>
          <a:ext cx="173038" cy="165100"/>
        </p:xfrm>
        <a:graphic>
          <a:graphicData uri="http://schemas.openxmlformats.org/presentationml/2006/ole">
            <mc:AlternateContent xmlns:mc="http://schemas.openxmlformats.org/markup-compatibility/2006">
              <mc:Choice xmlns:v="urn:schemas-microsoft-com:vml" Requires="v">
                <p:oleObj spid="_x0000_s8229" name="CorelDRAW" r:id="rId9" imgW="173355" imgH="164783" progId="CorelDraw.Graphic.15">
                  <p:embed/>
                </p:oleObj>
              </mc:Choice>
              <mc:Fallback>
                <p:oleObj name="CorelDRAW" r:id="rId9" imgW="173355" imgH="164783" progId="CorelDraw.Graphic.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1950" y="5424488"/>
                        <a:ext cx="173038" cy="165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4765" name="Text Box 13"/>
          <p:cNvSpPr txBox="1">
            <a:spLocks noChangeArrowheads="1"/>
          </p:cNvSpPr>
          <p:nvPr/>
        </p:nvSpPr>
        <p:spPr bwMode="auto">
          <a:xfrm>
            <a:off x="11430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node</a:t>
            </a:r>
            <a:endParaRPr lang="en-GB" sz="3100" b="1" i="1">
              <a:latin typeface="Tahoma" pitchFamily="34" charset="0"/>
            </a:endParaRPr>
          </a:p>
        </p:txBody>
      </p:sp>
      <p:sp>
        <p:nvSpPr>
          <p:cNvPr id="1354766" name="Text Box 14"/>
          <p:cNvSpPr txBox="1">
            <a:spLocks noChangeArrowheads="1"/>
          </p:cNvSpPr>
          <p:nvPr/>
        </p:nvSpPr>
        <p:spPr bwMode="auto">
          <a:xfrm>
            <a:off x="3581400" y="1752600"/>
            <a:ext cx="1447800" cy="48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600">
                <a:latin typeface="Tahoma" pitchFamily="34" charset="0"/>
              </a:rPr>
              <a:t>focus</a:t>
            </a:r>
            <a:endParaRPr lang="en-GB" sz="3100" b="1" i="1">
              <a:latin typeface="Tahoma" pitchFamily="34" charset="0"/>
            </a:endParaRPr>
          </a:p>
        </p:txBody>
      </p:sp>
      <p:sp>
        <p:nvSpPr>
          <p:cNvPr id="1354767" name="Rectangle 15"/>
          <p:cNvSpPr>
            <a:spLocks noGrp="1" noChangeArrowheads="1"/>
          </p:cNvSpPr>
          <p:nvPr>
            <p:ph type="title"/>
          </p:nvPr>
        </p:nvSpPr>
        <p:spPr/>
        <p:txBody>
          <a:bodyPr/>
          <a:lstStyle/>
          <a:p>
            <a:r>
              <a:rPr lang="en-US"/>
              <a:t>Flow Visualization: Problems and Concepts</a:t>
            </a:r>
            <a:endParaRPr lang="de-DE"/>
          </a:p>
        </p:txBody>
      </p:sp>
    </p:spTree>
    <p:extLst>
      <p:ext uri="{BB962C8B-B14F-4D97-AF65-F5344CB8AC3E}">
        <p14:creationId xmlns:p14="http://schemas.microsoft.com/office/powerpoint/2010/main" val="3768419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9" name="Rectangle 3"/>
          <p:cNvSpPr>
            <a:spLocks noGrp="1" noChangeArrowheads="1"/>
          </p:cNvSpPr>
          <p:nvPr>
            <p:ph type="title"/>
          </p:nvPr>
        </p:nvSpPr>
        <p:spPr/>
        <p:txBody>
          <a:bodyPr/>
          <a:lstStyle/>
          <a:p>
            <a:r>
              <a:rPr lang="de-DE"/>
              <a:t>Flow Visualization: Visualization Methods</a:t>
            </a:r>
          </a:p>
        </p:txBody>
      </p:sp>
      <p:sp>
        <p:nvSpPr>
          <p:cNvPr id="1319938" name="Rectangle 2"/>
          <p:cNvSpPr>
            <a:spLocks noGrp="1" noChangeArrowheads="1"/>
          </p:cNvSpPr>
          <p:nvPr>
            <p:ph idx="1"/>
          </p:nvPr>
        </p:nvSpPr>
        <p:spPr/>
        <p:txBody>
          <a:bodyPr/>
          <a:lstStyle/>
          <a:p>
            <a:r>
              <a:rPr lang="en-US" b="1"/>
              <a:t>Topology based visualization</a:t>
            </a:r>
            <a:endParaRPr lang="de-DE"/>
          </a:p>
          <a:p>
            <a:pPr lvl="1"/>
            <a:r>
              <a:rPr lang="en-US" b="1"/>
              <a:t>Idea</a:t>
            </a:r>
            <a:r>
              <a:rPr lang="en-US"/>
              <a:t>:</a:t>
            </a:r>
          </a:p>
          <a:p>
            <a:pPr lvl="1">
              <a:buFont typeface="Wingdings" pitchFamily="2" charset="2"/>
              <a:buNone/>
            </a:pPr>
            <a:r>
              <a:rPr lang="en-US"/>
              <a:t>	extract and visualize the topological skeleton</a:t>
            </a:r>
          </a:p>
          <a:p>
            <a:pPr lvl="1"/>
            <a:endParaRPr lang="en-US"/>
          </a:p>
          <a:p>
            <a:pPr lvl="1"/>
            <a:r>
              <a:rPr lang="en-US" b="1"/>
              <a:t>2D stationary vector fields:</a:t>
            </a:r>
          </a:p>
          <a:p>
            <a:pPr lvl="2"/>
            <a:r>
              <a:rPr lang="en-US"/>
              <a:t>critical points</a:t>
            </a:r>
          </a:p>
          <a:p>
            <a:pPr lvl="2"/>
            <a:r>
              <a:rPr lang="en-US"/>
              <a:t>boundary switch points</a:t>
            </a:r>
          </a:p>
          <a:p>
            <a:pPr lvl="2"/>
            <a:r>
              <a:rPr lang="en-US"/>
              <a:t>separatrices</a:t>
            </a:r>
          </a:p>
          <a:p>
            <a:pPr lvl="2"/>
            <a:r>
              <a:rPr lang="en-US"/>
              <a:t>isolated closed stream lines</a:t>
            </a:r>
            <a:endParaRPr lang="de-DE"/>
          </a:p>
        </p:txBody>
      </p:sp>
    </p:spTree>
    <p:extLst>
      <p:ext uri="{BB962C8B-B14F-4D97-AF65-F5344CB8AC3E}">
        <p14:creationId xmlns:p14="http://schemas.microsoft.com/office/powerpoint/2010/main" val="29547020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p:cNvSpPr>
            <a:spLocks noGrp="1" noChangeArrowheads="1"/>
          </p:cNvSpPr>
          <p:nvPr>
            <p:ph type="title"/>
          </p:nvPr>
        </p:nvSpPr>
        <p:spPr/>
        <p:txBody>
          <a:bodyPr/>
          <a:lstStyle/>
          <a:p>
            <a:r>
              <a:rPr lang="de-DE"/>
              <a:t>Segmentation around Critical Point</a:t>
            </a:r>
            <a:endParaRPr lang="en-US"/>
          </a:p>
        </p:txBody>
      </p:sp>
      <p:pic>
        <p:nvPicPr>
          <p:cNvPr id="1357827" name="FirstOrderSectorA.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12">
            <a:extLst>
              <a:ext uri="{28A0092B-C50C-407E-A947-70E740481C1C}">
                <a14:useLocalDpi xmlns:a14="http://schemas.microsoft.com/office/drawing/2010/main" val="0"/>
              </a:ext>
            </a:extLst>
          </a:blip>
          <a:srcRect/>
          <a:stretch>
            <a:fillRect/>
          </a:stretch>
        </p:blipFill>
        <p:spPr bwMode="auto">
          <a:xfrm>
            <a:off x="4876800" y="3581400"/>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357828" name="FirstOrderSectorB.avi">
            <a:hlinkClick r:id="" action="ppaction://media"/>
          </p:cNvPr>
          <p:cNvPicPr>
            <a:picLocks noChangeAspect="1" noChangeArrowheads="1"/>
          </p:cNvPicPr>
          <p:nvPr>
            <a:videoFile r:link="rId4"/>
            <p:extLst>
              <p:ext uri="{DAA4B4D4-6D71-4841-9C94-3DE7FCFB9230}">
                <p14:media xmlns:p14="http://schemas.microsoft.com/office/powerpoint/2010/main" r:link="rId3"/>
              </p:ext>
            </p:extLst>
          </p:nvPr>
        </p:nvPicPr>
        <p:blipFill>
          <a:blip r:embed="rId13">
            <a:extLst>
              <a:ext uri="{28A0092B-C50C-407E-A947-70E740481C1C}">
                <a14:useLocalDpi xmlns:a14="http://schemas.microsoft.com/office/drawing/2010/main" val="0"/>
              </a:ext>
            </a:extLst>
          </a:blip>
          <a:srcRect/>
          <a:stretch>
            <a:fillRect/>
          </a:stretch>
        </p:blipFill>
        <p:spPr bwMode="auto">
          <a:xfrm>
            <a:off x="7010400" y="3581400"/>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357829" name="FirstOrderPlane.avi">
            <a:hlinkClick r:id="" action="ppaction://media"/>
          </p:cNvPr>
          <p:cNvPicPr>
            <a:picLocks noChangeAspect="1" noChangeArrowheads="1"/>
          </p:cNvPicPr>
          <p:nvPr>
            <a:videoFile r:link="rId6"/>
            <p:extLst>
              <p:ext uri="{DAA4B4D4-6D71-4841-9C94-3DE7FCFB9230}">
                <p14:media xmlns:p14="http://schemas.microsoft.com/office/powerpoint/2010/main" r:link="rId5"/>
              </p:ext>
            </p:extLst>
          </p:nvPr>
        </p:nvPicPr>
        <p:blipFill>
          <a:blip r:embed="rId14">
            <a:extLst>
              <a:ext uri="{28A0092B-C50C-407E-A947-70E740481C1C}">
                <a14:useLocalDpi xmlns:a14="http://schemas.microsoft.com/office/drawing/2010/main" val="0"/>
              </a:ext>
            </a:extLst>
          </a:blip>
          <a:srcRect/>
          <a:stretch>
            <a:fillRect/>
          </a:stretch>
        </p:blipFill>
        <p:spPr bwMode="auto">
          <a:xfrm>
            <a:off x="7010400" y="1447800"/>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357830" name="FirstOrderDirection.avi">
            <a:hlinkClick r:id="" action="ppaction://media"/>
          </p:cNvPr>
          <p:cNvPicPr>
            <a:picLocks noChangeAspect="1" noChangeArrowheads="1"/>
          </p:cNvPicPr>
          <p:nvPr>
            <a:videoFile r:link="rId8"/>
            <p:extLst>
              <p:ext uri="{DAA4B4D4-6D71-4841-9C94-3DE7FCFB9230}">
                <p14:media xmlns:p14="http://schemas.microsoft.com/office/powerpoint/2010/main" r:link="rId7"/>
              </p:ext>
            </p:extLst>
          </p:nvPr>
        </p:nvPicPr>
        <p:blipFill>
          <a:blip r:embed="rId15">
            <a:extLst>
              <a:ext uri="{28A0092B-C50C-407E-A947-70E740481C1C}">
                <a14:useLocalDpi xmlns:a14="http://schemas.microsoft.com/office/drawing/2010/main" val="0"/>
              </a:ext>
            </a:extLst>
          </a:blip>
          <a:srcRect/>
          <a:stretch>
            <a:fillRect/>
          </a:stretch>
        </p:blipFill>
        <p:spPr bwMode="auto">
          <a:xfrm>
            <a:off x="4876800" y="1447800"/>
            <a:ext cx="1981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1357831" name="Text Box 7"/>
          <p:cNvSpPr txBox="1">
            <a:spLocks noChangeArrowheads="1"/>
          </p:cNvSpPr>
          <p:nvPr/>
        </p:nvSpPr>
        <p:spPr bwMode="auto">
          <a:xfrm>
            <a:off x="5029200" y="5943600"/>
            <a:ext cx="3917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atin typeface="Tahoma" pitchFamily="34" charset="0"/>
              </a:rPr>
              <a:t>Sectors of different flow behavior</a:t>
            </a:r>
            <a:endParaRPr lang="en-US">
              <a:latin typeface="Tahoma" pitchFamily="34" charset="0"/>
            </a:endParaRPr>
          </a:p>
        </p:txBody>
      </p:sp>
      <p:sp>
        <p:nvSpPr>
          <p:cNvPr id="1357832" name="Text Box 8"/>
          <p:cNvSpPr txBox="1">
            <a:spLocks noChangeArrowheads="1"/>
          </p:cNvSpPr>
          <p:nvPr/>
        </p:nvSpPr>
        <p:spPr bwMode="auto">
          <a:xfrm>
            <a:off x="1524000" y="4648200"/>
            <a:ext cx="15605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atin typeface="Tahoma" pitchFamily="34" charset="0"/>
              </a:rPr>
              <a:t>Area around</a:t>
            </a:r>
            <a:br>
              <a:rPr lang="de-DE">
                <a:latin typeface="Tahoma" pitchFamily="34" charset="0"/>
              </a:rPr>
            </a:br>
            <a:r>
              <a:rPr lang="de-DE">
                <a:latin typeface="Tahoma" pitchFamily="34" charset="0"/>
              </a:rPr>
              <a:t>critical point</a:t>
            </a:r>
            <a:endParaRPr lang="en-US">
              <a:latin typeface="Tahoma" pitchFamily="34" charset="0"/>
            </a:endParaRPr>
          </a:p>
        </p:txBody>
      </p:sp>
      <p:sp>
        <p:nvSpPr>
          <p:cNvPr id="1357833" name="Line 9"/>
          <p:cNvSpPr>
            <a:spLocks noChangeShapeType="1"/>
          </p:cNvSpPr>
          <p:nvPr/>
        </p:nvSpPr>
        <p:spPr bwMode="auto">
          <a:xfrm>
            <a:off x="3505200" y="3505200"/>
            <a:ext cx="1066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57834" name="FirstOrderAll.avi">
            <a:hlinkClick r:id="" action="ppaction://media"/>
          </p:cNvPr>
          <p:cNvPicPr>
            <a:picLocks noChangeAspect="1" noChangeArrowheads="1"/>
          </p:cNvPicPr>
          <p:nvPr>
            <a:videoFile r:link="rId10"/>
            <p:extLst>
              <p:ext uri="{DAA4B4D4-6D71-4841-9C94-3DE7FCFB9230}">
                <p14:media xmlns:p14="http://schemas.microsoft.com/office/powerpoint/2010/main" r:link="rId9"/>
              </p:ext>
            </p:extLst>
          </p:nvPr>
        </p:nvPicPr>
        <p:blipFill>
          <a:blip r:embed="rId16">
            <a:extLst>
              <a:ext uri="{28A0092B-C50C-407E-A947-70E740481C1C}">
                <a14:useLocalDpi xmlns:a14="http://schemas.microsoft.com/office/drawing/2010/main" val="0"/>
              </a:ext>
            </a:extLst>
          </a:blip>
          <a:srcRect/>
          <a:stretch>
            <a:fillRect/>
          </a:stretch>
        </p:blipFill>
        <p:spPr bwMode="auto">
          <a:xfrm>
            <a:off x="1295400" y="2514600"/>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354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000" fill="hold"/>
                                        <p:tgtEl>
                                          <p:spTgt spid="1357827"/>
                                        </p:tgtEl>
                                      </p:cBhvr>
                                    </p:cmd>
                                  </p:childTnLst>
                                </p:cTn>
                              </p:par>
                            </p:childTnLst>
                          </p:cTn>
                        </p:par>
                        <p:par>
                          <p:cTn id="7" fill="hold" nodeType="afterGroup">
                            <p:stCondLst>
                              <p:cond delay="4000"/>
                            </p:stCondLst>
                            <p:childTnLst>
                              <p:par>
                                <p:cTn id="8" presetID="1" presetClass="mediacall" presetSubtype="0" fill="hold" nodeType="afterEffect">
                                  <p:stCondLst>
                                    <p:cond delay="0"/>
                                  </p:stCondLst>
                                  <p:childTnLst>
                                    <p:cmd type="call" cmd="playFrom(0.0)">
                                      <p:cBhvr>
                                        <p:cTn id="9" dur="4000" fill="hold"/>
                                        <p:tgtEl>
                                          <p:spTgt spid="1357828"/>
                                        </p:tgtEl>
                                      </p:cBhvr>
                                    </p:cmd>
                                  </p:childTnLst>
                                </p:cTn>
                              </p:par>
                            </p:childTnLst>
                          </p:cTn>
                        </p:par>
                        <p:par>
                          <p:cTn id="10" fill="hold" nodeType="afterGroup">
                            <p:stCondLst>
                              <p:cond delay="8000"/>
                            </p:stCondLst>
                            <p:childTnLst>
                              <p:par>
                                <p:cTn id="11" presetID="1" presetClass="mediacall" presetSubtype="0" fill="hold" nodeType="afterEffect">
                                  <p:stCondLst>
                                    <p:cond delay="0"/>
                                  </p:stCondLst>
                                  <p:childTnLst>
                                    <p:cmd type="call" cmd="playFrom(0.0)">
                                      <p:cBhvr>
                                        <p:cTn id="12" dur="4000" fill="hold"/>
                                        <p:tgtEl>
                                          <p:spTgt spid="1357829"/>
                                        </p:tgtEl>
                                      </p:cBhvr>
                                    </p:cmd>
                                  </p:childTnLst>
                                </p:cTn>
                              </p:par>
                            </p:childTnLst>
                          </p:cTn>
                        </p:par>
                        <p:par>
                          <p:cTn id="13" fill="hold" nodeType="afterGroup">
                            <p:stCondLst>
                              <p:cond delay="12000"/>
                            </p:stCondLst>
                            <p:childTnLst>
                              <p:par>
                                <p:cTn id="14" presetID="1" presetClass="mediacall" presetSubtype="0" fill="hold" nodeType="afterEffect">
                                  <p:stCondLst>
                                    <p:cond delay="0"/>
                                  </p:stCondLst>
                                  <p:childTnLst>
                                    <p:cmd type="call" cmd="playFrom(0.0)">
                                      <p:cBhvr>
                                        <p:cTn id="15" dur="4000" fill="hold"/>
                                        <p:tgtEl>
                                          <p:spTgt spid="1357830"/>
                                        </p:tgtEl>
                                      </p:cBhvr>
                                    </p:cmd>
                                  </p:childTnLst>
                                </p:cTn>
                              </p:par>
                            </p:childTnLst>
                          </p:cTn>
                        </p:par>
                        <p:par>
                          <p:cTn id="16" fill="hold" nodeType="afterGroup">
                            <p:stCondLst>
                              <p:cond delay="16000"/>
                            </p:stCondLst>
                            <p:childTnLst>
                              <p:par>
                                <p:cTn id="17" presetID="1" presetClass="mediacall" presetSubtype="0" fill="hold" nodeType="afterEffect">
                                  <p:stCondLst>
                                    <p:cond delay="0"/>
                                  </p:stCondLst>
                                  <p:childTnLst>
                                    <p:cmd type="call" cmd="playFrom(0.0)">
                                      <p:cBhvr>
                                        <p:cTn id="18" dur="4000" fill="hold"/>
                                        <p:tgtEl>
                                          <p:spTgt spid="13578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9" repeatCount="indefinite" fill="hold" display="0">
                  <p:stCondLst>
                    <p:cond delay="indefinite"/>
                  </p:stCondLst>
                  <p:endCondLst>
                    <p:cond evt="onPrev" delay="0">
                      <p:tgtEl>
                        <p:sldTgt/>
                      </p:tgtEl>
                    </p:cond>
                  </p:endCondLst>
                </p:cTn>
                <p:tgtEl>
                  <p:spTgt spid="1357827"/>
                </p:tgtEl>
              </p:cMediaNode>
            </p:video>
            <p:seq concurrent="1" nextAc="seek">
              <p:cTn id="20" restart="whenNotActive" fill="hold" evtFilter="cancelBubble" nodeType="interactiveSeq">
                <p:stCondLst>
                  <p:cond evt="onClick" delay="0">
                    <p:tgtEl>
                      <p:spTgt spid="1357827"/>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2" presetClass="mediacall" presetSubtype="0" fill="hold" nodeType="clickEffect">
                                  <p:stCondLst>
                                    <p:cond delay="0"/>
                                  </p:stCondLst>
                                  <p:childTnLst>
                                    <p:cmd type="call" cmd="togglePause">
                                      <p:cBhvr>
                                        <p:cTn id="24" dur="1" fill="hold"/>
                                        <p:tgtEl>
                                          <p:spTgt spid="1357827"/>
                                        </p:tgtEl>
                                      </p:cBhvr>
                                    </p:cmd>
                                  </p:childTnLst>
                                </p:cTn>
                              </p:par>
                            </p:childTnLst>
                          </p:cTn>
                        </p:par>
                      </p:childTnLst>
                    </p:cTn>
                  </p:par>
                </p:childTnLst>
              </p:cTn>
              <p:nextCondLst>
                <p:cond evt="onClick" delay="0">
                  <p:tgtEl>
                    <p:spTgt spid="1357827"/>
                  </p:tgtEl>
                </p:cond>
              </p:nextCondLst>
            </p:seq>
            <p:video>
              <p:cMediaNode>
                <p:cTn id="25" repeatCount="indefinite" fill="hold" display="0">
                  <p:stCondLst>
                    <p:cond delay="indefinite"/>
                  </p:stCondLst>
                  <p:endCondLst>
                    <p:cond evt="onPrev" delay="0">
                      <p:tgtEl>
                        <p:sldTgt/>
                      </p:tgtEl>
                    </p:cond>
                  </p:endCondLst>
                </p:cTn>
                <p:tgtEl>
                  <p:spTgt spid="1357828"/>
                </p:tgtEl>
              </p:cMediaNode>
            </p:video>
            <p:seq concurrent="1" nextAc="seek">
              <p:cTn id="26" restart="whenNotActive" fill="hold" evtFilter="cancelBubble" nodeType="interactiveSeq">
                <p:stCondLst>
                  <p:cond evt="onClick" delay="0">
                    <p:tgtEl>
                      <p:spTgt spid="1357828"/>
                    </p:tgtEl>
                  </p:cond>
                </p:stCondLst>
                <p:endSync evt="end" delay="0">
                  <p:rtn val="all"/>
                </p:endSync>
                <p:childTnLst>
                  <p:par>
                    <p:cTn id="27" fill="hold" nodeType="clickPar">
                      <p:stCondLst>
                        <p:cond delay="0"/>
                      </p:stCondLst>
                      <p:childTnLst>
                        <p:par>
                          <p:cTn id="28" fill="hold" nodeType="withGroup">
                            <p:stCondLst>
                              <p:cond delay="0"/>
                            </p:stCondLst>
                            <p:childTnLst>
                              <p:par>
                                <p:cTn id="29" presetID="2" presetClass="mediacall" presetSubtype="0" fill="hold" nodeType="clickEffect">
                                  <p:stCondLst>
                                    <p:cond delay="0"/>
                                  </p:stCondLst>
                                  <p:childTnLst>
                                    <p:cmd type="call" cmd="togglePause">
                                      <p:cBhvr>
                                        <p:cTn id="30" dur="1" fill="hold"/>
                                        <p:tgtEl>
                                          <p:spTgt spid="1357828"/>
                                        </p:tgtEl>
                                      </p:cBhvr>
                                    </p:cmd>
                                  </p:childTnLst>
                                </p:cTn>
                              </p:par>
                            </p:childTnLst>
                          </p:cTn>
                        </p:par>
                      </p:childTnLst>
                    </p:cTn>
                  </p:par>
                </p:childTnLst>
              </p:cTn>
              <p:nextCondLst>
                <p:cond evt="onClick" delay="0">
                  <p:tgtEl>
                    <p:spTgt spid="1357828"/>
                  </p:tgtEl>
                </p:cond>
              </p:nextCondLst>
            </p:seq>
            <p:video>
              <p:cMediaNode>
                <p:cTn id="31" repeatCount="indefinite" fill="hold" display="0">
                  <p:stCondLst>
                    <p:cond delay="indefinite"/>
                  </p:stCondLst>
                  <p:endCondLst>
                    <p:cond evt="onPrev" delay="0">
                      <p:tgtEl>
                        <p:sldTgt/>
                      </p:tgtEl>
                    </p:cond>
                  </p:endCondLst>
                </p:cTn>
                <p:tgtEl>
                  <p:spTgt spid="1357829"/>
                </p:tgtEl>
              </p:cMediaNode>
            </p:video>
            <p:seq concurrent="1" nextAc="seek">
              <p:cTn id="32" restart="whenNotActive" fill="hold" evtFilter="cancelBubble" nodeType="interactiveSeq">
                <p:stCondLst>
                  <p:cond evt="onClick" delay="0">
                    <p:tgtEl>
                      <p:spTgt spid="1357829"/>
                    </p:tgtEl>
                  </p:cond>
                </p:stCondLst>
                <p:endSync evt="end" delay="0">
                  <p:rtn val="all"/>
                </p:endSync>
                <p:childTnLst>
                  <p:par>
                    <p:cTn id="33" fill="hold" nodeType="clickPar">
                      <p:stCondLst>
                        <p:cond delay="0"/>
                      </p:stCondLst>
                      <p:childTnLst>
                        <p:par>
                          <p:cTn id="34" fill="hold" nodeType="withGroup">
                            <p:stCondLst>
                              <p:cond delay="0"/>
                            </p:stCondLst>
                            <p:childTnLst>
                              <p:par>
                                <p:cTn id="35" presetID="2" presetClass="mediacall" presetSubtype="0" fill="hold" nodeType="clickEffect">
                                  <p:stCondLst>
                                    <p:cond delay="0"/>
                                  </p:stCondLst>
                                  <p:childTnLst>
                                    <p:cmd type="call" cmd="togglePause">
                                      <p:cBhvr>
                                        <p:cTn id="36" dur="1" fill="hold"/>
                                        <p:tgtEl>
                                          <p:spTgt spid="1357829"/>
                                        </p:tgtEl>
                                      </p:cBhvr>
                                    </p:cmd>
                                  </p:childTnLst>
                                </p:cTn>
                              </p:par>
                            </p:childTnLst>
                          </p:cTn>
                        </p:par>
                      </p:childTnLst>
                    </p:cTn>
                  </p:par>
                </p:childTnLst>
              </p:cTn>
              <p:nextCondLst>
                <p:cond evt="onClick" delay="0">
                  <p:tgtEl>
                    <p:spTgt spid="1357829"/>
                  </p:tgtEl>
                </p:cond>
              </p:nextCondLst>
            </p:seq>
            <p:video>
              <p:cMediaNode>
                <p:cTn id="37" repeatCount="indefinite" fill="hold" display="0">
                  <p:stCondLst>
                    <p:cond delay="indefinite"/>
                  </p:stCondLst>
                  <p:endCondLst>
                    <p:cond evt="onPrev" delay="0">
                      <p:tgtEl>
                        <p:sldTgt/>
                      </p:tgtEl>
                    </p:cond>
                  </p:endCondLst>
                </p:cTn>
                <p:tgtEl>
                  <p:spTgt spid="1357830"/>
                </p:tgtEl>
              </p:cMediaNode>
            </p:video>
            <p:seq concurrent="1" nextAc="seek">
              <p:cTn id="38" restart="whenNotActive" fill="hold" evtFilter="cancelBubble" nodeType="interactiveSeq">
                <p:stCondLst>
                  <p:cond evt="onClick" delay="0">
                    <p:tgtEl>
                      <p:spTgt spid="1357830"/>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2" presetClass="mediacall" presetSubtype="0" fill="hold" nodeType="clickEffect">
                                  <p:stCondLst>
                                    <p:cond delay="0"/>
                                  </p:stCondLst>
                                  <p:childTnLst>
                                    <p:cmd type="call" cmd="togglePause">
                                      <p:cBhvr>
                                        <p:cTn id="42" dur="1" fill="hold"/>
                                        <p:tgtEl>
                                          <p:spTgt spid="1357830"/>
                                        </p:tgtEl>
                                      </p:cBhvr>
                                    </p:cmd>
                                  </p:childTnLst>
                                </p:cTn>
                              </p:par>
                            </p:childTnLst>
                          </p:cTn>
                        </p:par>
                      </p:childTnLst>
                    </p:cTn>
                  </p:par>
                </p:childTnLst>
              </p:cTn>
              <p:nextCondLst>
                <p:cond evt="onClick" delay="0">
                  <p:tgtEl>
                    <p:spTgt spid="1357830"/>
                  </p:tgtEl>
                </p:cond>
              </p:nextCondLst>
            </p:seq>
            <p:video>
              <p:cMediaNode>
                <p:cTn id="43" repeatCount="indefinite" fill="hold" display="0">
                  <p:stCondLst>
                    <p:cond delay="indefinite"/>
                  </p:stCondLst>
                  <p:endCondLst>
                    <p:cond evt="onPrev" delay="0">
                      <p:tgtEl>
                        <p:sldTgt/>
                      </p:tgtEl>
                    </p:cond>
                  </p:endCondLst>
                </p:cTn>
                <p:tgtEl>
                  <p:spTgt spid="1357834"/>
                </p:tgtEl>
              </p:cMediaNode>
            </p:video>
            <p:seq concurrent="1" nextAc="seek">
              <p:cTn id="44" restart="whenNotActive" fill="hold" evtFilter="cancelBubble" nodeType="interactiveSeq">
                <p:stCondLst>
                  <p:cond evt="onClick" delay="0">
                    <p:tgtEl>
                      <p:spTgt spid="1357834"/>
                    </p:tgtEl>
                  </p:cond>
                </p:stCondLst>
                <p:endSync evt="end" delay="0">
                  <p:rtn val="all"/>
                </p:endSync>
                <p:childTnLst>
                  <p:par>
                    <p:cTn id="45" fill="hold" nodeType="clickPar">
                      <p:stCondLst>
                        <p:cond delay="0"/>
                      </p:stCondLst>
                      <p:childTnLst>
                        <p:par>
                          <p:cTn id="46" fill="hold" nodeType="withGroup">
                            <p:stCondLst>
                              <p:cond delay="0"/>
                            </p:stCondLst>
                            <p:childTnLst>
                              <p:par>
                                <p:cTn id="47" presetID="2" presetClass="mediacall" presetSubtype="0" fill="hold" nodeType="clickEffect">
                                  <p:stCondLst>
                                    <p:cond delay="0"/>
                                  </p:stCondLst>
                                  <p:childTnLst>
                                    <p:cmd type="call" cmd="togglePause">
                                      <p:cBhvr>
                                        <p:cTn id="48" dur="1" fill="hold"/>
                                        <p:tgtEl>
                                          <p:spTgt spid="1357834"/>
                                        </p:tgtEl>
                                      </p:cBhvr>
                                    </p:cmd>
                                  </p:childTnLst>
                                </p:cTn>
                              </p:par>
                            </p:childTnLst>
                          </p:cTn>
                        </p:par>
                      </p:childTnLst>
                    </p:cTn>
                  </p:par>
                </p:childTnLst>
              </p:cTn>
              <p:nextCondLst>
                <p:cond evt="onClick" delay="0">
                  <p:tgtEl>
                    <p:spTgt spid="135783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6096000" cy="16208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5779" name="Text Box 3"/>
          <p:cNvSpPr txBox="1">
            <a:spLocks noChangeArrowheads="1"/>
          </p:cNvSpPr>
          <p:nvPr/>
        </p:nvSpPr>
        <p:spPr bwMode="auto">
          <a:xfrm>
            <a:off x="7543800" y="1828800"/>
            <a:ext cx="1447800" cy="20764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2600">
                <a:latin typeface="Tahoma" pitchFamily="34" charset="0"/>
              </a:rPr>
              <a:t>Index:</a:t>
            </a:r>
          </a:p>
          <a:p>
            <a:pPr algn="l" eaLnBrk="0" hangingPunct="0"/>
            <a:r>
              <a:rPr lang="en-US" sz="2600">
                <a:latin typeface="Tahoma" pitchFamily="34" charset="0"/>
              </a:rPr>
              <a:t>1</a:t>
            </a:r>
          </a:p>
          <a:p>
            <a:pPr algn="l" eaLnBrk="0" hangingPunct="0"/>
            <a:r>
              <a:rPr lang="en-US" sz="2600">
                <a:latin typeface="Tahoma" pitchFamily="34" charset="0"/>
              </a:rPr>
              <a:t>-1</a:t>
            </a:r>
          </a:p>
          <a:p>
            <a:pPr algn="l" eaLnBrk="0" hangingPunct="0"/>
            <a:r>
              <a:rPr lang="en-US" sz="2600">
                <a:latin typeface="Tahoma" pitchFamily="34" charset="0"/>
              </a:rPr>
              <a:t>1</a:t>
            </a:r>
          </a:p>
          <a:p>
            <a:pPr algn="l" eaLnBrk="0" hangingPunct="0"/>
            <a:r>
              <a:rPr lang="en-US" sz="2600">
                <a:latin typeface="Tahoma" pitchFamily="34" charset="0"/>
              </a:rPr>
              <a:t>-1</a:t>
            </a:r>
            <a:endParaRPr lang="en-GB" sz="3100" b="1" i="1">
              <a:latin typeface="Tahoma" pitchFamily="34" charset="0"/>
            </a:endParaRPr>
          </a:p>
        </p:txBody>
      </p:sp>
      <p:sp>
        <p:nvSpPr>
          <p:cNvPr id="1355780" name="Rectangle 4"/>
          <p:cNvSpPr>
            <a:spLocks noGrp="1" noChangeArrowheads="1"/>
          </p:cNvSpPr>
          <p:nvPr>
            <p:ph type="title"/>
          </p:nvPr>
        </p:nvSpPr>
        <p:spPr/>
        <p:txBody>
          <a:bodyPr/>
          <a:lstStyle/>
          <a:p>
            <a:r>
              <a:rPr lang="en-US"/>
              <a:t>Flow Visualization: Problems and Concepts</a:t>
            </a:r>
            <a:endParaRPr lang="de-DE"/>
          </a:p>
        </p:txBody>
      </p:sp>
      <p:sp>
        <p:nvSpPr>
          <p:cNvPr id="1355781" name="Rectangle 5"/>
          <p:cNvSpPr>
            <a:spLocks noGrp="1" noChangeArrowheads="1"/>
          </p:cNvSpPr>
          <p:nvPr>
            <p:ph idx="1"/>
          </p:nvPr>
        </p:nvSpPr>
        <p:spPr>
          <a:xfrm>
            <a:off x="250825" y="549275"/>
            <a:ext cx="8642350" cy="773113"/>
          </a:xfrm>
        </p:spPr>
        <p:txBody>
          <a:bodyPr/>
          <a:lstStyle/>
          <a:p>
            <a:r>
              <a:rPr lang="en-US"/>
              <a:t>Index of first order critical points:</a:t>
            </a:r>
            <a:endParaRPr lang="de-DE"/>
          </a:p>
        </p:txBody>
      </p:sp>
    </p:spTree>
    <p:extLst>
      <p:ext uri="{BB962C8B-B14F-4D97-AF65-F5344CB8AC3E}">
        <p14:creationId xmlns:p14="http://schemas.microsoft.com/office/powerpoint/2010/main" val="984794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352800"/>
            <a:ext cx="6800850" cy="18462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6803" name="Text Box 3"/>
          <p:cNvSpPr txBox="1">
            <a:spLocks noChangeArrowheads="1"/>
          </p:cNvSpPr>
          <p:nvPr/>
        </p:nvSpPr>
        <p:spPr bwMode="auto">
          <a:xfrm>
            <a:off x="838200" y="5562600"/>
            <a:ext cx="7010400" cy="701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b="1">
                <a:latin typeface="Tahoma" pitchFamily="34" charset="0"/>
              </a:rPr>
              <a:t>x</a:t>
            </a:r>
            <a:r>
              <a:rPr lang="en-US">
                <a:latin typeface="Tahoma" pitchFamily="34" charset="0"/>
              </a:rPr>
              <a:t> is: a) part of inflow sector, b) part of outflow sector, c) part of hyperbolic sector, d) part of elliptic sector.</a:t>
            </a:r>
            <a:endParaRPr lang="en-GB" b="1" i="1">
              <a:latin typeface="Tahoma" pitchFamily="34" charset="0"/>
            </a:endParaRPr>
          </a:p>
        </p:txBody>
      </p:sp>
      <p:sp>
        <p:nvSpPr>
          <p:cNvPr id="1356805" name="Rectangle 5"/>
          <p:cNvSpPr>
            <a:spLocks noGrp="1" noChangeArrowheads="1"/>
          </p:cNvSpPr>
          <p:nvPr>
            <p:ph type="title"/>
          </p:nvPr>
        </p:nvSpPr>
        <p:spPr/>
        <p:txBody>
          <a:bodyPr/>
          <a:lstStyle/>
          <a:p>
            <a:r>
              <a:rPr lang="en-US"/>
              <a:t>Flow Visualization: Problems and Concepts</a:t>
            </a:r>
            <a:endParaRPr lang="de-DE"/>
          </a:p>
        </p:txBody>
      </p:sp>
      <p:sp>
        <p:nvSpPr>
          <p:cNvPr id="1356804" name="Rectangle 4"/>
          <p:cNvSpPr>
            <a:spLocks noGrp="1" noChangeArrowheads="1"/>
          </p:cNvSpPr>
          <p:nvPr>
            <p:ph idx="1"/>
          </p:nvPr>
        </p:nvSpPr>
        <p:spPr>
          <a:xfrm>
            <a:off x="250825" y="549275"/>
            <a:ext cx="8642350" cy="1976438"/>
          </a:xfrm>
        </p:spPr>
        <p:txBody>
          <a:bodyPr/>
          <a:lstStyle/>
          <a:p>
            <a:pPr>
              <a:lnSpc>
                <a:spcPct val="115000"/>
              </a:lnSpc>
            </a:pPr>
            <a:r>
              <a:rPr lang="en-US" sz="2000" b="1"/>
              <a:t>general critical points:</a:t>
            </a:r>
          </a:p>
          <a:p>
            <a:pPr lvl="1">
              <a:lnSpc>
                <a:spcPct val="115000"/>
              </a:lnSpc>
            </a:pPr>
            <a:r>
              <a:rPr lang="en-US" sz="1800"/>
              <a:t>place small sphere around point</a:t>
            </a:r>
          </a:p>
          <a:p>
            <a:pPr lvl="1">
              <a:lnSpc>
                <a:spcPct val="115000"/>
              </a:lnSpc>
            </a:pPr>
            <a:r>
              <a:rPr lang="en-US" sz="1800"/>
              <a:t>classify inflow/outflow behavior of each point on the sphere -&gt; segments of similar behavior</a:t>
            </a:r>
            <a:endParaRPr lang="de-DE" sz="1800"/>
          </a:p>
        </p:txBody>
      </p:sp>
    </p:spTree>
    <p:extLst>
      <p:ext uri="{BB962C8B-B14F-4D97-AF65-F5344CB8AC3E}">
        <p14:creationId xmlns:p14="http://schemas.microsoft.com/office/powerpoint/2010/main" val="36038112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Text Box 2"/>
          <p:cNvSpPr txBox="1">
            <a:spLocks noChangeArrowheads="1"/>
          </p:cNvSpPr>
          <p:nvPr/>
        </p:nvSpPr>
        <p:spPr bwMode="auto">
          <a:xfrm>
            <a:off x="2987675" y="2636838"/>
            <a:ext cx="1416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stream lines</a:t>
            </a:r>
          </a:p>
        </p:txBody>
      </p:sp>
      <p:sp>
        <p:nvSpPr>
          <p:cNvPr id="1315843" name="Text Box 3"/>
          <p:cNvSpPr txBox="1">
            <a:spLocks noChangeArrowheads="1"/>
          </p:cNvSpPr>
          <p:nvPr/>
        </p:nvSpPr>
        <p:spPr bwMode="auto">
          <a:xfrm>
            <a:off x="7459663" y="2636838"/>
            <a:ext cx="150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critical points</a:t>
            </a:r>
          </a:p>
        </p:txBody>
      </p:sp>
      <p:pic>
        <p:nvPicPr>
          <p:cNvPr id="1315844" name="Picture 4" descr="TP_tmp"/>
          <p:cNvPicPr>
            <a:picLocks noChangeAspect="1" noChangeArrowheads="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4100" y="1376363"/>
            <a:ext cx="819150" cy="70485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1315845" name="Text Box 5"/>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15846" name="Text Box 6"/>
          <p:cNvSpPr txBox="1">
            <a:spLocks noChangeArrowheads="1"/>
          </p:cNvSpPr>
          <p:nvPr/>
        </p:nvSpPr>
        <p:spPr bwMode="auto">
          <a:xfrm>
            <a:off x="352425" y="758825"/>
            <a:ext cx="2381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steady 3D vector field</a:t>
            </a:r>
          </a:p>
        </p:txBody>
      </p:sp>
      <p:graphicFrame>
        <p:nvGraphicFramePr>
          <p:cNvPr id="1315847" name="Object 7"/>
          <p:cNvGraphicFramePr>
            <a:graphicFrameLocks noChangeAspect="1"/>
          </p:cNvGraphicFramePr>
          <p:nvPr/>
        </p:nvGraphicFramePr>
        <p:xfrm>
          <a:off x="3059113" y="260350"/>
          <a:ext cx="2881312" cy="2398713"/>
        </p:xfrm>
        <a:graphic>
          <a:graphicData uri="http://schemas.openxmlformats.org/presentationml/2006/ole">
            <mc:AlternateContent xmlns:mc="http://schemas.openxmlformats.org/markup-compatibility/2006">
              <mc:Choice xmlns:v="urn:schemas-microsoft-com:vml" Requires="v">
                <p:oleObj spid="_x0000_s9250" name="Image" r:id="rId7" imgW="8097380" imgH="6744641" progId="PSP6.Image">
                  <p:embed/>
                </p:oleObj>
              </mc:Choice>
              <mc:Fallback>
                <p:oleObj name="Image" r:id="rId7" imgW="8097380" imgH="6744641" progId="PSP6.Imag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260350"/>
                        <a:ext cx="2881312" cy="2398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5848" name="Object 8"/>
          <p:cNvGraphicFramePr>
            <a:graphicFrameLocks noChangeAspect="1"/>
          </p:cNvGraphicFramePr>
          <p:nvPr/>
        </p:nvGraphicFramePr>
        <p:xfrm>
          <a:off x="6084888" y="260350"/>
          <a:ext cx="2806700" cy="2397125"/>
        </p:xfrm>
        <a:graphic>
          <a:graphicData uri="http://schemas.openxmlformats.org/presentationml/2006/ole">
            <mc:AlternateContent xmlns:mc="http://schemas.openxmlformats.org/markup-compatibility/2006">
              <mc:Choice xmlns:v="urn:schemas-microsoft-com:vml" Requires="v">
                <p:oleObj spid="_x0000_s9251" name="Image" r:id="rId9" imgW="8097380" imgH="6916115" progId="PSP6.Image">
                  <p:embed/>
                </p:oleObj>
              </mc:Choice>
              <mc:Fallback>
                <p:oleObj name="Image" r:id="rId9" imgW="8097380" imgH="6916115" progId="PSP6.Imag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4888" y="260350"/>
                        <a:ext cx="2806700" cy="2397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5849" name="Object 9"/>
          <p:cNvGraphicFramePr>
            <a:graphicFrameLocks noChangeAspect="1"/>
          </p:cNvGraphicFramePr>
          <p:nvPr/>
        </p:nvGraphicFramePr>
        <p:xfrm>
          <a:off x="5076825" y="3152775"/>
          <a:ext cx="3816350" cy="3260725"/>
        </p:xfrm>
        <a:graphic>
          <a:graphicData uri="http://schemas.openxmlformats.org/presentationml/2006/ole">
            <mc:AlternateContent xmlns:mc="http://schemas.openxmlformats.org/markup-compatibility/2006">
              <mc:Choice xmlns:v="urn:schemas-microsoft-com:vml" Requires="v">
                <p:oleObj spid="_x0000_s9252" name="Image" r:id="rId11" imgW="8097380" imgH="6916115" progId="PSP6.Image">
                  <p:embed/>
                </p:oleObj>
              </mc:Choice>
              <mc:Fallback>
                <p:oleObj name="Image" r:id="rId11" imgW="8097380" imgH="6916115" progId="PSP6.Image">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6825" y="3152775"/>
                        <a:ext cx="3816350" cy="3260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5850" name="Object 10"/>
          <p:cNvGraphicFramePr>
            <a:graphicFrameLocks noChangeAspect="1"/>
          </p:cNvGraphicFramePr>
          <p:nvPr/>
        </p:nvGraphicFramePr>
        <p:xfrm>
          <a:off x="682625" y="3148013"/>
          <a:ext cx="3671888" cy="3279775"/>
        </p:xfrm>
        <a:graphic>
          <a:graphicData uri="http://schemas.openxmlformats.org/presentationml/2006/ole">
            <mc:AlternateContent xmlns:mc="http://schemas.openxmlformats.org/markup-compatibility/2006">
              <mc:Choice xmlns:v="urn:schemas-microsoft-com:vml" Requires="v">
                <p:oleObj spid="_x0000_s9253" name="Image" r:id="rId13" imgW="8276190" imgH="7392432" progId="PSP6.Image">
                  <p:embed/>
                </p:oleObj>
              </mc:Choice>
              <mc:Fallback>
                <p:oleObj name="Image" r:id="rId13" imgW="8276190" imgH="7392432" progId="PSP6.Image">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2625" y="3148013"/>
                        <a:ext cx="3671888" cy="3279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5851" name="Text Box 11"/>
          <p:cNvSpPr txBox="1">
            <a:spLocks noChangeArrowheads="1"/>
          </p:cNvSpPr>
          <p:nvPr/>
        </p:nvSpPr>
        <p:spPr bwMode="auto">
          <a:xfrm>
            <a:off x="611188" y="6381750"/>
            <a:ext cx="178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separation lines</a:t>
            </a:r>
          </a:p>
        </p:txBody>
      </p:sp>
      <p:sp>
        <p:nvSpPr>
          <p:cNvPr id="1315852" name="Text Box 12"/>
          <p:cNvSpPr txBox="1">
            <a:spLocks noChangeArrowheads="1"/>
          </p:cNvSpPr>
          <p:nvPr/>
        </p:nvSpPr>
        <p:spPr bwMode="auto">
          <a:xfrm>
            <a:off x="6786563" y="638175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sz="1800"/>
              <a:t>separation surfaces</a:t>
            </a:r>
          </a:p>
        </p:txBody>
      </p:sp>
      <p:pic>
        <p:nvPicPr>
          <p:cNvPr id="1315854" name="BenzeneTopoSepSurfNoISLAni.avi">
            <a:hlinkClick r:id="" action="ppaction://media"/>
          </p:cNvPr>
          <p:cNvPicPr>
            <a:picLocks noChangeAspect="1" noChangeArrowheads="1"/>
          </p:cNvPicPr>
          <p:nvPr>
            <a:videoFile r:link="rId4"/>
            <p:extLst>
              <p:ext uri="{DAA4B4D4-6D71-4841-9C94-3DE7FCFB9230}">
                <p14:media xmlns:p14="http://schemas.microsoft.com/office/powerpoint/2010/main" r:link="rId3"/>
              </p:ext>
            </p:extLst>
          </p:nvPr>
        </p:nvPicPr>
        <p:blipFill>
          <a:blip r:embed="rId15">
            <a:extLst>
              <a:ext uri="{28A0092B-C50C-407E-A947-70E740481C1C}">
                <a14:useLocalDpi xmlns:a14="http://schemas.microsoft.com/office/drawing/2010/main" val="0"/>
              </a:ext>
            </a:extLst>
          </a:blip>
          <a:srcRect/>
          <a:stretch>
            <a:fillRect/>
          </a:stretch>
        </p:blipFill>
        <p:spPr bwMode="auto">
          <a:xfrm>
            <a:off x="4495800" y="3143250"/>
            <a:ext cx="44196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493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585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0000" fill="hold"/>
                                        <p:tgtEl>
                                          <p:spTgt spid="13158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fill="hold" display="0">
                  <p:stCondLst>
                    <p:cond delay="indefinite"/>
                  </p:stCondLst>
                  <p:endCondLst>
                    <p:cond evt="onNext" delay="0">
                      <p:tgtEl>
                        <p:sldTgt/>
                      </p:tgtEl>
                    </p:cond>
                    <p:cond evt="onPrev" delay="0">
                      <p:tgtEl>
                        <p:sldTgt/>
                      </p:tgtEl>
                    </p:cond>
                  </p:endCondLst>
                </p:cTn>
                <p:tgtEl>
                  <p:spTgt spid="1315854"/>
                </p:tgtEl>
              </p:cMediaNode>
            </p:video>
            <p:seq concurrent="1" nextAc="seek">
              <p:cTn id="10" restart="whenNotActive" fill="hold" evtFilter="cancelBubble" nodeType="interactiveSeq">
                <p:stCondLst>
                  <p:cond evt="onClick" delay="0">
                    <p:tgtEl>
                      <p:spTgt spid="1315854"/>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2" presetClass="mediacall" presetSubtype="0" fill="hold" nodeType="clickEffect">
                                  <p:stCondLst>
                                    <p:cond delay="0"/>
                                  </p:stCondLst>
                                  <p:childTnLst>
                                    <p:cmd type="call" cmd="togglePause">
                                      <p:cBhvr>
                                        <p:cTn id="14" dur="1" fill="hold"/>
                                        <p:tgtEl>
                                          <p:spTgt spid="1315854"/>
                                        </p:tgtEl>
                                      </p:cBhvr>
                                    </p:cmd>
                                  </p:childTnLst>
                                </p:cTn>
                              </p:par>
                            </p:childTnLst>
                          </p:cTn>
                        </p:par>
                      </p:childTnLst>
                    </p:cTn>
                  </p:par>
                </p:childTnLst>
              </p:cTn>
              <p:nextCondLst>
                <p:cond evt="onClick" delay="0">
                  <p:tgtEl>
                    <p:spTgt spid="131585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3" name="Rectangle 3"/>
          <p:cNvSpPr>
            <a:spLocks noGrp="1" noChangeArrowheads="1"/>
          </p:cNvSpPr>
          <p:nvPr>
            <p:ph type="title"/>
          </p:nvPr>
        </p:nvSpPr>
        <p:spPr/>
        <p:txBody>
          <a:bodyPr/>
          <a:lstStyle/>
          <a:p>
            <a:r>
              <a:rPr lang="en-US"/>
              <a:t>Flow Visualization: Problems and Concepts</a:t>
            </a:r>
            <a:endParaRPr lang="de-DE"/>
          </a:p>
        </p:txBody>
      </p:sp>
      <p:sp>
        <p:nvSpPr>
          <p:cNvPr id="1361922" name="Rectangle 2"/>
          <p:cNvSpPr>
            <a:spLocks noGrp="1" noChangeArrowheads="1"/>
          </p:cNvSpPr>
          <p:nvPr>
            <p:ph idx="1"/>
          </p:nvPr>
        </p:nvSpPr>
        <p:spPr/>
        <p:txBody>
          <a:bodyPr/>
          <a:lstStyle/>
          <a:p>
            <a:pPr>
              <a:lnSpc>
                <a:spcPct val="150000"/>
              </a:lnSpc>
            </a:pPr>
            <a:r>
              <a:rPr lang="en-US" b="1" u="sng" dirty="0" err="1"/>
              <a:t>Separatrices</a:t>
            </a:r>
            <a:r>
              <a:rPr lang="en-US" b="1" u="sng" dirty="0"/>
              <a:t>:</a:t>
            </a:r>
          </a:p>
          <a:p>
            <a:pPr lvl="1">
              <a:lnSpc>
                <a:spcPct val="150000"/>
              </a:lnSpc>
            </a:pPr>
            <a:r>
              <a:rPr lang="en-US" dirty="0"/>
              <a:t>stream lines and stream surfaces separating areas of different flow behavior</a:t>
            </a:r>
          </a:p>
          <a:p>
            <a:pPr lvl="1">
              <a:lnSpc>
                <a:spcPct val="150000"/>
              </a:lnSpc>
            </a:pPr>
            <a:r>
              <a:rPr lang="en-US" dirty="0"/>
              <a:t>starting from saddle points:</a:t>
            </a:r>
          </a:p>
          <a:p>
            <a:pPr lvl="2">
              <a:lnSpc>
                <a:spcPct val="150000"/>
              </a:lnSpc>
            </a:pPr>
            <a:r>
              <a:rPr lang="en-US" dirty="0"/>
              <a:t>stream surface starting in the inflow/outflow plane</a:t>
            </a:r>
          </a:p>
          <a:p>
            <a:pPr lvl="2">
              <a:lnSpc>
                <a:spcPct val="150000"/>
              </a:lnSpc>
            </a:pPr>
            <a:r>
              <a:rPr lang="en-US" dirty="0"/>
              <a:t>stream lines starting in </a:t>
            </a:r>
            <a:r>
              <a:rPr lang="en-US" dirty="0" smtClean="0"/>
              <a:t>the </a:t>
            </a:r>
            <a:r>
              <a:rPr lang="en-US" dirty="0"/>
              <a:t>inflow/outflow directions</a:t>
            </a:r>
          </a:p>
          <a:p>
            <a:pPr lvl="1">
              <a:lnSpc>
                <a:spcPct val="150000"/>
              </a:lnSpc>
            </a:pPr>
            <a:r>
              <a:rPr lang="en-US" dirty="0"/>
              <a:t>starting from inbound sectors of boundary switch curves</a:t>
            </a:r>
            <a:endParaRPr lang="de-DE" dirty="0"/>
          </a:p>
        </p:txBody>
      </p:sp>
    </p:spTree>
    <p:extLst>
      <p:ext uri="{BB962C8B-B14F-4D97-AF65-F5344CB8AC3E}">
        <p14:creationId xmlns:p14="http://schemas.microsoft.com/office/powerpoint/2010/main" val="12930523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6866" name="Picture 2" descr="BSCurves_04_NoSur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188" y="4724400"/>
            <a:ext cx="4570412" cy="1439863"/>
          </a:xfrm>
          <a:prstGeom prst="rect">
            <a:avLst/>
          </a:prstGeom>
          <a:noFill/>
          <a:extLst>
            <a:ext uri="{909E8E84-426E-40DD-AFC4-6F175D3DCCD1}">
              <a14:hiddenFill xmlns:a14="http://schemas.microsoft.com/office/drawing/2010/main">
                <a:solidFill>
                  <a:srgbClr val="FFFFFF"/>
                </a:solidFill>
              </a14:hiddenFill>
            </a:ext>
          </a:extLst>
        </p:spPr>
      </p:pic>
      <p:sp>
        <p:nvSpPr>
          <p:cNvPr id="1316867" name="Rectangle 3"/>
          <p:cNvSpPr>
            <a:spLocks noGrp="1" noChangeArrowheads="1"/>
          </p:cNvSpPr>
          <p:nvPr>
            <p:ph type="title"/>
          </p:nvPr>
        </p:nvSpPr>
        <p:spPr/>
        <p:txBody>
          <a:bodyPr/>
          <a:lstStyle/>
          <a:p>
            <a:endParaRPr lang="en-US"/>
          </a:p>
        </p:txBody>
      </p:sp>
      <p:sp>
        <p:nvSpPr>
          <p:cNvPr id="1316868" name="Line 4"/>
          <p:cNvSpPr>
            <a:spLocks noChangeShapeType="1"/>
          </p:cNvSpPr>
          <p:nvPr/>
        </p:nvSpPr>
        <p:spPr bwMode="auto">
          <a:xfrm>
            <a:off x="250825" y="3429000"/>
            <a:ext cx="86423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6869" name="Text Box 5"/>
          <p:cNvSpPr txBox="1">
            <a:spLocks noChangeArrowheads="1"/>
          </p:cNvSpPr>
          <p:nvPr/>
        </p:nvSpPr>
        <p:spPr bwMode="auto">
          <a:xfrm>
            <a:off x="230188" y="3502025"/>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3D</a:t>
            </a:r>
          </a:p>
        </p:txBody>
      </p:sp>
      <p:sp>
        <p:nvSpPr>
          <p:cNvPr id="1316870" name="Text Box 6"/>
          <p:cNvSpPr txBox="1">
            <a:spLocks noChangeArrowheads="1"/>
          </p:cNvSpPr>
          <p:nvPr/>
        </p:nvSpPr>
        <p:spPr bwMode="auto">
          <a:xfrm>
            <a:off x="230188" y="29972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2D</a:t>
            </a:r>
          </a:p>
        </p:txBody>
      </p:sp>
      <p:pic>
        <p:nvPicPr>
          <p:cNvPr id="1316871" name="Picture 7" descr="BoundarySwitch2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060575"/>
            <a:ext cx="7848600" cy="676275"/>
          </a:xfrm>
          <a:prstGeom prst="rect">
            <a:avLst/>
          </a:prstGeom>
          <a:noFill/>
          <a:extLst>
            <a:ext uri="{909E8E84-426E-40DD-AFC4-6F175D3DCCD1}">
              <a14:hiddenFill xmlns:a14="http://schemas.microsoft.com/office/drawing/2010/main">
                <a:solidFill>
                  <a:srgbClr val="FFFFFF"/>
                </a:solidFill>
              </a14:hiddenFill>
            </a:ext>
          </a:extLst>
        </p:spPr>
      </p:pic>
      <p:pic>
        <p:nvPicPr>
          <p:cNvPr id="1316872" name="Picture 8" descr="BSCurves_06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6738" y="692150"/>
            <a:ext cx="3671887"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316873" name="Picture 9" descr="BSCurves_0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188" y="4724400"/>
            <a:ext cx="4570412" cy="1439863"/>
          </a:xfrm>
          <a:prstGeom prst="rect">
            <a:avLst/>
          </a:prstGeom>
          <a:noFill/>
          <a:extLst>
            <a:ext uri="{909E8E84-426E-40DD-AFC4-6F175D3DCCD1}">
              <a14:hiddenFill xmlns:a14="http://schemas.microsoft.com/office/drawing/2010/main">
                <a:solidFill>
                  <a:srgbClr val="FFFFFF"/>
                </a:solidFill>
              </a14:hiddenFill>
            </a:ext>
          </a:extLst>
        </p:spPr>
      </p:pic>
      <p:sp>
        <p:nvSpPr>
          <p:cNvPr id="1316874" name="Text Box 10"/>
          <p:cNvSpPr txBox="1">
            <a:spLocks noChangeArrowheads="1"/>
          </p:cNvSpPr>
          <p:nvPr/>
        </p:nvSpPr>
        <p:spPr bwMode="auto">
          <a:xfrm>
            <a:off x="541338" y="4221163"/>
            <a:ext cx="206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Repelling</a:t>
            </a:r>
          </a:p>
          <a:p>
            <a:r>
              <a:rPr lang="de-DE" sz="1800"/>
              <a:t>separation surface</a:t>
            </a:r>
          </a:p>
        </p:txBody>
      </p:sp>
      <p:sp>
        <p:nvSpPr>
          <p:cNvPr id="1316875" name="Text Box 11"/>
          <p:cNvSpPr txBox="1">
            <a:spLocks noChangeArrowheads="1"/>
          </p:cNvSpPr>
          <p:nvPr/>
        </p:nvSpPr>
        <p:spPr bwMode="auto">
          <a:xfrm>
            <a:off x="3059113" y="4149725"/>
            <a:ext cx="206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Attracting</a:t>
            </a:r>
          </a:p>
          <a:p>
            <a:r>
              <a:rPr lang="de-DE" sz="1800"/>
              <a:t>separation surface</a:t>
            </a:r>
          </a:p>
        </p:txBody>
      </p:sp>
      <p:sp>
        <p:nvSpPr>
          <p:cNvPr id="1316876" name="Line 12"/>
          <p:cNvSpPr>
            <a:spLocks noChangeShapeType="1"/>
          </p:cNvSpPr>
          <p:nvPr/>
        </p:nvSpPr>
        <p:spPr bwMode="auto">
          <a:xfrm flipH="1">
            <a:off x="3108325" y="4724400"/>
            <a:ext cx="71438" cy="2889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6877" name="Line 13"/>
          <p:cNvSpPr>
            <a:spLocks noChangeShapeType="1"/>
          </p:cNvSpPr>
          <p:nvPr/>
        </p:nvSpPr>
        <p:spPr bwMode="auto">
          <a:xfrm rot="16200000" flipH="1">
            <a:off x="2232025" y="4905376"/>
            <a:ext cx="288925" cy="2159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16878" name="Picture 14" descr="TeaserSepSur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3644900"/>
            <a:ext cx="3024188" cy="2784475"/>
          </a:xfrm>
          <a:prstGeom prst="rect">
            <a:avLst/>
          </a:prstGeom>
          <a:noFill/>
          <a:extLst>
            <a:ext uri="{909E8E84-426E-40DD-AFC4-6F175D3DCCD1}">
              <a14:hiddenFill xmlns:a14="http://schemas.microsoft.com/office/drawing/2010/main">
                <a:solidFill>
                  <a:srgbClr val="FFFFFF"/>
                </a:solidFill>
              </a14:hiddenFill>
            </a:ext>
          </a:extLst>
        </p:spPr>
      </p:pic>
      <p:pic>
        <p:nvPicPr>
          <p:cNvPr id="1316879" name="Picture 15" descr="ANoiseStreamTopoSetupCPBSPSe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31788"/>
            <a:ext cx="3024188" cy="3024187"/>
          </a:xfrm>
          <a:prstGeom prst="rect">
            <a:avLst/>
          </a:prstGeom>
          <a:noFill/>
          <a:extLst>
            <a:ext uri="{909E8E84-426E-40DD-AFC4-6F175D3DCCD1}">
              <a14:hiddenFill xmlns:a14="http://schemas.microsoft.com/office/drawing/2010/main">
                <a:solidFill>
                  <a:srgbClr val="FFFFFF"/>
                </a:solidFill>
              </a14:hiddenFill>
            </a:ext>
          </a:extLst>
        </p:spPr>
      </p:pic>
      <p:sp>
        <p:nvSpPr>
          <p:cNvPr id="1316880" name="Text Box 16"/>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16881" name="Text Box 17"/>
          <p:cNvSpPr txBox="1">
            <a:spLocks noChangeArrowheads="1"/>
          </p:cNvSpPr>
          <p:nvPr/>
        </p:nvSpPr>
        <p:spPr bwMode="auto">
          <a:xfrm>
            <a:off x="523875" y="549275"/>
            <a:ext cx="203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from the boundary</a:t>
            </a:r>
          </a:p>
        </p:txBody>
      </p:sp>
    </p:spTree>
    <p:extLst>
      <p:ext uri="{BB962C8B-B14F-4D97-AF65-F5344CB8AC3E}">
        <p14:creationId xmlns:p14="http://schemas.microsoft.com/office/powerpoint/2010/main" val="829144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1316871"/>
                                        </p:tgtEl>
                                      </p:cBhvr>
                                    </p:animEffect>
                                    <p:set>
                                      <p:cBhvr>
                                        <p:cTn id="7" dur="1" fill="hold">
                                          <p:stCondLst>
                                            <p:cond delay="499"/>
                                          </p:stCondLst>
                                        </p:cTn>
                                        <p:tgtEl>
                                          <p:spTgt spid="131687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16872"/>
                                        </p:tgtEl>
                                        <p:attrNameLst>
                                          <p:attrName>style.visibility</p:attrName>
                                        </p:attrNameLst>
                                      </p:cBhvr>
                                      <p:to>
                                        <p:strVal val="visible"/>
                                      </p:to>
                                    </p:set>
                                    <p:animEffect transition="in" filter="fade">
                                      <p:cBhvr>
                                        <p:cTn id="10" dur="1000"/>
                                        <p:tgtEl>
                                          <p:spTgt spid="1316872"/>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131687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16870"/>
                                        </p:tgtEl>
                                        <p:attrNameLst>
                                          <p:attrName>style.visibility</p:attrName>
                                        </p:attrNameLst>
                                      </p:cBhvr>
                                      <p:to>
                                        <p:strVal val="visible"/>
                                      </p:to>
                                    </p:set>
                                    <p:animEffect transition="in" filter="fade">
                                      <p:cBhvr>
                                        <p:cTn id="18" dur="500"/>
                                        <p:tgtEl>
                                          <p:spTgt spid="1316870"/>
                                        </p:tgtEl>
                                      </p:cBhvr>
                                    </p:animEffect>
                                  </p:childTnLst>
                                </p:cTn>
                              </p:par>
                            </p:childTnLst>
                          </p:cTn>
                        </p:par>
                        <p:par>
                          <p:cTn id="19" fill="hold" nodeType="afterGroup">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16869"/>
                                        </p:tgtEl>
                                        <p:attrNameLst>
                                          <p:attrName>style.visibility</p:attrName>
                                        </p:attrNameLst>
                                      </p:cBhvr>
                                      <p:to>
                                        <p:strVal val="visible"/>
                                      </p:to>
                                    </p:set>
                                    <p:animEffect transition="in" filter="fade">
                                      <p:cBhvr>
                                        <p:cTn id="22" dur="500"/>
                                        <p:tgtEl>
                                          <p:spTgt spid="1316869"/>
                                        </p:tgtEl>
                                      </p:cBhvr>
                                    </p:animEffect>
                                  </p:childTnLst>
                                </p:cTn>
                              </p:par>
                            </p:childTnLst>
                          </p:cTn>
                        </p:par>
                        <p:par>
                          <p:cTn id="23" fill="hold" nodeType="afterGroup">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316868"/>
                                        </p:tgtEl>
                                        <p:attrNameLst>
                                          <p:attrName>style.visibility</p:attrName>
                                        </p:attrNameLst>
                                      </p:cBhvr>
                                      <p:to>
                                        <p:strVal val="visible"/>
                                      </p:to>
                                    </p:set>
                                    <p:animEffect transition="in" filter="fade">
                                      <p:cBhvr>
                                        <p:cTn id="26" dur="500"/>
                                        <p:tgtEl>
                                          <p:spTgt spid="1316868"/>
                                        </p:tgtEl>
                                      </p:cBhvr>
                                    </p:animEffect>
                                  </p:childTnLst>
                                </p:cTn>
                              </p:par>
                            </p:childTnLst>
                          </p:cTn>
                        </p:par>
                        <p:par>
                          <p:cTn id="27" fill="hold" nodeType="afterGroup">
                            <p:stCondLst>
                              <p:cond delay="1500"/>
                            </p:stCondLst>
                            <p:childTnLst>
                              <p:par>
                                <p:cTn id="28" presetID="1" presetClass="entr" presetSubtype="0" fill="hold" nodeType="afterEffect">
                                  <p:stCondLst>
                                    <p:cond delay="0"/>
                                  </p:stCondLst>
                                  <p:childTnLst>
                                    <p:set>
                                      <p:cBhvr>
                                        <p:cTn id="29" dur="1" fill="hold">
                                          <p:stCondLst>
                                            <p:cond delay="0"/>
                                          </p:stCondLst>
                                        </p:cTn>
                                        <p:tgtEl>
                                          <p:spTgt spid="131686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nodeType="clickEffect">
                                  <p:stCondLst>
                                    <p:cond delay="0"/>
                                  </p:stCondLst>
                                  <p:childTnLst>
                                    <p:set>
                                      <p:cBhvr>
                                        <p:cTn id="33" dur="1" fill="hold">
                                          <p:stCondLst>
                                            <p:cond delay="0"/>
                                          </p:stCondLst>
                                        </p:cTn>
                                        <p:tgtEl>
                                          <p:spTgt spid="1316873"/>
                                        </p:tgtEl>
                                        <p:attrNameLst>
                                          <p:attrName>style.visibility</p:attrName>
                                        </p:attrNameLst>
                                      </p:cBhvr>
                                      <p:to>
                                        <p:strVal val="visible"/>
                                      </p:to>
                                    </p:set>
                                    <p:animEffect transition="in" filter="wipe(right)">
                                      <p:cBhvr>
                                        <p:cTn id="34" dur="2000"/>
                                        <p:tgtEl>
                                          <p:spTgt spid="131687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16875"/>
                                        </p:tgtEl>
                                        <p:attrNameLst>
                                          <p:attrName>style.visibility</p:attrName>
                                        </p:attrNameLst>
                                      </p:cBhvr>
                                      <p:to>
                                        <p:strVal val="visible"/>
                                      </p:to>
                                    </p:set>
                                    <p:animEffect transition="in" filter="fade">
                                      <p:cBhvr>
                                        <p:cTn id="37" dur="1000"/>
                                        <p:tgtEl>
                                          <p:spTgt spid="1316875"/>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1316874"/>
                                        </p:tgtEl>
                                        <p:attrNameLst>
                                          <p:attrName>style.visibility</p:attrName>
                                        </p:attrNameLst>
                                      </p:cBhvr>
                                      <p:to>
                                        <p:strVal val="visible"/>
                                      </p:to>
                                    </p:set>
                                    <p:animEffect transition="in" filter="fade">
                                      <p:cBhvr>
                                        <p:cTn id="40" dur="1000"/>
                                        <p:tgtEl>
                                          <p:spTgt spid="1316874"/>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316876"/>
                                        </p:tgtEl>
                                        <p:attrNameLst>
                                          <p:attrName>style.visibility</p:attrName>
                                        </p:attrNameLst>
                                      </p:cBhvr>
                                      <p:to>
                                        <p:strVal val="visible"/>
                                      </p:to>
                                    </p:set>
                                    <p:animEffect transition="in" filter="fade">
                                      <p:cBhvr>
                                        <p:cTn id="43" dur="1000"/>
                                        <p:tgtEl>
                                          <p:spTgt spid="1316876"/>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316877"/>
                                        </p:tgtEl>
                                        <p:attrNameLst>
                                          <p:attrName>style.visibility</p:attrName>
                                        </p:attrNameLst>
                                      </p:cBhvr>
                                      <p:to>
                                        <p:strVal val="visible"/>
                                      </p:to>
                                    </p:set>
                                    <p:animEffect transition="in" filter="fade">
                                      <p:cBhvr>
                                        <p:cTn id="46" dur="1000"/>
                                        <p:tgtEl>
                                          <p:spTgt spid="1316877"/>
                                        </p:tgtEl>
                                      </p:cBhvr>
                                    </p:animEffect>
                                  </p:childTnLst>
                                </p:cTn>
                              </p:par>
                            </p:childTnLst>
                          </p:cTn>
                        </p:par>
                        <p:par>
                          <p:cTn id="47" fill="hold" nodeType="afterGroup">
                            <p:stCondLst>
                              <p:cond delay="2000"/>
                            </p:stCondLst>
                            <p:childTnLst>
                              <p:par>
                                <p:cTn id="48" presetID="1" presetClass="exit" presetSubtype="0" fill="hold" nodeType="afterEffect">
                                  <p:stCondLst>
                                    <p:cond delay="0"/>
                                  </p:stCondLst>
                                  <p:childTnLst>
                                    <p:set>
                                      <p:cBhvr>
                                        <p:cTn id="49" dur="1" fill="hold">
                                          <p:stCondLst>
                                            <p:cond delay="0"/>
                                          </p:stCondLst>
                                        </p:cTn>
                                        <p:tgtEl>
                                          <p:spTgt spid="1316866"/>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1316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6868" grpId="0" animBg="1"/>
      <p:bldP spid="1316869" grpId="0"/>
      <p:bldP spid="1316870" grpId="0"/>
      <p:bldP spid="1316874" grpId="0"/>
      <p:bldP spid="1316875" grpId="0"/>
      <p:bldP spid="1316876" grpId="0" animBg="1"/>
      <p:bldP spid="131687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267200"/>
            <a:ext cx="4981575" cy="16224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8852" name="Rectangle 4"/>
          <p:cNvSpPr>
            <a:spLocks noGrp="1" noChangeArrowheads="1"/>
          </p:cNvSpPr>
          <p:nvPr>
            <p:ph type="title"/>
          </p:nvPr>
        </p:nvSpPr>
        <p:spPr/>
        <p:txBody>
          <a:bodyPr/>
          <a:lstStyle/>
          <a:p>
            <a:r>
              <a:rPr lang="en-US"/>
              <a:t>Flow Visualization: Problems and Concepts</a:t>
            </a:r>
            <a:endParaRPr lang="de-DE"/>
          </a:p>
        </p:txBody>
      </p:sp>
      <p:sp>
        <p:nvSpPr>
          <p:cNvPr id="1358851" name="Rectangle 3"/>
          <p:cNvSpPr>
            <a:spLocks noGrp="1" noChangeArrowheads="1"/>
          </p:cNvSpPr>
          <p:nvPr>
            <p:ph idx="1"/>
          </p:nvPr>
        </p:nvSpPr>
        <p:spPr>
          <a:xfrm>
            <a:off x="250825" y="549275"/>
            <a:ext cx="8642350" cy="3181350"/>
          </a:xfrm>
        </p:spPr>
        <p:txBody>
          <a:bodyPr/>
          <a:lstStyle/>
          <a:p>
            <a:r>
              <a:rPr lang="en-US" b="1" u="sng" dirty="0"/>
              <a:t>Boundary switch curves:</a:t>
            </a:r>
          </a:p>
          <a:p>
            <a:pPr lvl="1"/>
            <a:r>
              <a:rPr lang="en-US" dirty="0"/>
              <a:t>segment areas of inflow/outflow at boundary of 3D domain</a:t>
            </a:r>
          </a:p>
          <a:p>
            <a:pPr lvl="1"/>
            <a:r>
              <a:rPr lang="en-US" dirty="0" smtClean="0"/>
              <a:t>consist </a:t>
            </a:r>
            <a:r>
              <a:rPr lang="en-US" dirty="0"/>
              <a:t>of all points </a:t>
            </a:r>
            <a:r>
              <a:rPr lang="en-US" b="1" dirty="0"/>
              <a:t>x</a:t>
            </a:r>
            <a:r>
              <a:rPr lang="en-US" dirty="0"/>
              <a:t> with </a:t>
            </a:r>
            <a:r>
              <a:rPr lang="en-US" b="1" dirty="0"/>
              <a:t>v</a:t>
            </a:r>
            <a:r>
              <a:rPr lang="en-US" dirty="0"/>
              <a:t>(</a:t>
            </a:r>
            <a:r>
              <a:rPr lang="en-US" b="1" dirty="0"/>
              <a:t>x</a:t>
            </a:r>
            <a:r>
              <a:rPr lang="en-US" dirty="0"/>
              <a:t>) parallel to the tangent plane of the domain boundary</a:t>
            </a:r>
            <a:endParaRPr lang="de-DE" dirty="0"/>
          </a:p>
        </p:txBody>
      </p:sp>
    </p:spTree>
    <p:extLst>
      <p:ext uri="{BB962C8B-B14F-4D97-AF65-F5344CB8AC3E}">
        <p14:creationId xmlns:p14="http://schemas.microsoft.com/office/powerpoint/2010/main" val="39608967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14600"/>
            <a:ext cx="5695950" cy="18081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98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479925"/>
            <a:ext cx="5638800" cy="18875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9876" name="Text Box 4"/>
          <p:cNvSpPr txBox="1">
            <a:spLocks noChangeArrowheads="1"/>
          </p:cNvSpPr>
          <p:nvPr/>
        </p:nvSpPr>
        <p:spPr bwMode="auto">
          <a:xfrm>
            <a:off x="6705600" y="3200400"/>
            <a:ext cx="1828800" cy="701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atin typeface="Tahoma" pitchFamily="34" charset="0"/>
              </a:rPr>
              <a:t>inbound point</a:t>
            </a:r>
          </a:p>
          <a:p>
            <a:pPr algn="l" eaLnBrk="0" hangingPunct="0"/>
            <a:endParaRPr lang="en-GB" b="1" i="1">
              <a:latin typeface="Tahoma" pitchFamily="34" charset="0"/>
            </a:endParaRPr>
          </a:p>
        </p:txBody>
      </p:sp>
      <p:sp>
        <p:nvSpPr>
          <p:cNvPr id="1359877" name="Text Box 5"/>
          <p:cNvSpPr txBox="1">
            <a:spLocks noChangeArrowheads="1"/>
          </p:cNvSpPr>
          <p:nvPr/>
        </p:nvSpPr>
        <p:spPr bwMode="auto">
          <a:xfrm>
            <a:off x="6858000" y="5334000"/>
            <a:ext cx="2133600" cy="701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atin typeface="Tahoma" pitchFamily="34" charset="0"/>
              </a:rPr>
              <a:t>outbound point</a:t>
            </a:r>
          </a:p>
          <a:p>
            <a:pPr algn="l" eaLnBrk="0" hangingPunct="0"/>
            <a:endParaRPr lang="en-GB" b="1" i="1">
              <a:solidFill>
                <a:schemeClr val="bg2"/>
              </a:solidFill>
              <a:effectLst>
                <a:outerShdw blurRad="38100" dist="38100" dir="2700000" algn="tl">
                  <a:srgbClr val="C0C0C0"/>
                </a:outerShdw>
              </a:effectLst>
            </a:endParaRPr>
          </a:p>
        </p:txBody>
      </p:sp>
      <p:sp>
        <p:nvSpPr>
          <p:cNvPr id="1359879" name="Rectangle 7"/>
          <p:cNvSpPr>
            <a:spLocks noGrp="1" noChangeArrowheads="1"/>
          </p:cNvSpPr>
          <p:nvPr>
            <p:ph type="title"/>
          </p:nvPr>
        </p:nvSpPr>
        <p:spPr/>
        <p:txBody>
          <a:bodyPr/>
          <a:lstStyle/>
          <a:p>
            <a:r>
              <a:rPr lang="en-US"/>
              <a:t>Flow Visualization: Problems and Concepts</a:t>
            </a:r>
            <a:endParaRPr lang="de-DE"/>
          </a:p>
        </p:txBody>
      </p:sp>
      <p:sp>
        <p:nvSpPr>
          <p:cNvPr id="1359878" name="Rectangle 6"/>
          <p:cNvSpPr>
            <a:spLocks noGrp="1" noChangeArrowheads="1"/>
          </p:cNvSpPr>
          <p:nvPr>
            <p:ph idx="1"/>
          </p:nvPr>
        </p:nvSpPr>
        <p:spPr>
          <a:xfrm>
            <a:off x="250825" y="549275"/>
            <a:ext cx="8642350" cy="1462088"/>
          </a:xfrm>
        </p:spPr>
        <p:txBody>
          <a:bodyPr/>
          <a:lstStyle/>
          <a:p>
            <a:pPr>
              <a:lnSpc>
                <a:spcPct val="115000"/>
              </a:lnSpc>
            </a:pPr>
            <a:r>
              <a:rPr lang="en-US" sz="1900" b="1" u="sng"/>
              <a:t>Classification of boundary switch curves:</a:t>
            </a:r>
          </a:p>
          <a:p>
            <a:pPr lvl="1">
              <a:lnSpc>
                <a:spcPct val="115000"/>
              </a:lnSpc>
            </a:pPr>
            <a:r>
              <a:rPr lang="en-US" sz="1700" b="1">
                <a:solidFill>
                  <a:srgbClr val="000000"/>
                </a:solidFill>
                <a:effectLst>
                  <a:outerShdw blurRad="38100" dist="38100" dir="2700000" algn="tl">
                    <a:srgbClr val="C0C0C0"/>
                  </a:outerShdw>
                </a:effectLst>
                <a:latin typeface="Times New Roman" pitchFamily="18" charset="0"/>
              </a:rPr>
              <a:t>p</a:t>
            </a:r>
            <a:r>
              <a:rPr lang="en-US" sz="1700" baseline="-25000">
                <a:solidFill>
                  <a:srgbClr val="000000"/>
                </a:solidFill>
                <a:effectLst>
                  <a:outerShdw blurRad="38100" dist="38100" dir="2700000" algn="tl">
                    <a:srgbClr val="C0C0C0"/>
                  </a:outerShdw>
                </a:effectLst>
                <a:latin typeface="Times New Roman" pitchFamily="18" charset="0"/>
              </a:rPr>
              <a:t>0</a:t>
            </a:r>
            <a:r>
              <a:rPr lang="en-US" sz="1700"/>
              <a:t> on boundary switch curve is inbound point if stream line integration of </a:t>
            </a:r>
            <a:r>
              <a:rPr lang="en-US" sz="1700" b="1"/>
              <a:t>v</a:t>
            </a:r>
            <a:r>
              <a:rPr lang="en-US" sz="1700"/>
              <a:t> starting in </a:t>
            </a:r>
            <a:r>
              <a:rPr lang="en-US" sz="1700" b="1">
                <a:solidFill>
                  <a:srgbClr val="000000"/>
                </a:solidFill>
                <a:effectLst>
                  <a:outerShdw blurRad="38100" dist="38100" dir="2700000" algn="tl">
                    <a:srgbClr val="C0C0C0"/>
                  </a:outerShdw>
                </a:effectLst>
                <a:latin typeface="Times New Roman" pitchFamily="18" charset="0"/>
              </a:rPr>
              <a:t>p</a:t>
            </a:r>
            <a:r>
              <a:rPr lang="en-US" sz="1700" baseline="-25000">
                <a:solidFill>
                  <a:srgbClr val="000000"/>
                </a:solidFill>
                <a:effectLst>
                  <a:outerShdw blurRad="38100" dist="38100" dir="2700000" algn="tl">
                    <a:srgbClr val="C0C0C0"/>
                  </a:outerShdw>
                </a:effectLst>
                <a:latin typeface="Times New Roman" pitchFamily="18" charset="0"/>
              </a:rPr>
              <a:t>0</a:t>
            </a:r>
            <a:r>
              <a:rPr lang="en-US" sz="1700"/>
              <a:t> goes inside the domain</a:t>
            </a:r>
          </a:p>
          <a:p>
            <a:pPr lvl="1">
              <a:lnSpc>
                <a:spcPct val="115000"/>
              </a:lnSpc>
            </a:pPr>
            <a:r>
              <a:rPr lang="en-US" sz="1700"/>
              <a:t> otherwise outbound point</a:t>
            </a:r>
            <a:endParaRPr lang="de-DE" sz="1700"/>
          </a:p>
        </p:txBody>
      </p:sp>
    </p:spTree>
    <p:extLst>
      <p:ext uri="{BB962C8B-B14F-4D97-AF65-F5344CB8AC3E}">
        <p14:creationId xmlns:p14="http://schemas.microsoft.com/office/powerpoint/2010/main" val="31017026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Text Box 2"/>
          <p:cNvSpPr txBox="1">
            <a:spLocks noChangeArrowheads="1"/>
          </p:cNvSpPr>
          <p:nvPr/>
        </p:nvSpPr>
        <p:spPr bwMode="auto">
          <a:xfrm>
            <a:off x="4267200" y="1371600"/>
            <a:ext cx="1828800" cy="701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atin typeface="Tahoma" pitchFamily="34" charset="0"/>
              </a:rPr>
              <a:t>inout point</a:t>
            </a:r>
          </a:p>
          <a:p>
            <a:pPr algn="l" eaLnBrk="0" hangingPunct="0"/>
            <a:endParaRPr lang="en-GB" b="1" i="1">
              <a:latin typeface="Tahoma" pitchFamily="34" charset="0"/>
            </a:endParaRPr>
          </a:p>
        </p:txBody>
      </p:sp>
      <p:pic>
        <p:nvPicPr>
          <p:cNvPr id="1360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33575"/>
            <a:ext cx="5638800" cy="1803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0900" name="Line 4"/>
          <p:cNvSpPr>
            <a:spLocks noChangeShapeType="1"/>
          </p:cNvSpPr>
          <p:nvPr/>
        </p:nvSpPr>
        <p:spPr bwMode="auto">
          <a:xfrm flipH="1">
            <a:off x="3686175" y="1828800"/>
            <a:ext cx="657225" cy="1019175"/>
          </a:xfrm>
          <a:prstGeom prst="line">
            <a:avLst/>
          </a:prstGeom>
          <a:noFill/>
          <a:ln w="254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360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191000"/>
            <a:ext cx="3352800" cy="18526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0903" name="Rectangle 7"/>
          <p:cNvSpPr>
            <a:spLocks noGrp="1" noChangeArrowheads="1"/>
          </p:cNvSpPr>
          <p:nvPr>
            <p:ph type="title"/>
          </p:nvPr>
        </p:nvSpPr>
        <p:spPr/>
        <p:txBody>
          <a:bodyPr/>
          <a:lstStyle/>
          <a:p>
            <a:r>
              <a:rPr lang="en-US"/>
              <a:t>Flow Visualization: Problems and Concepts</a:t>
            </a:r>
            <a:endParaRPr lang="de-DE"/>
          </a:p>
        </p:txBody>
      </p:sp>
      <p:sp>
        <p:nvSpPr>
          <p:cNvPr id="1360902" name="Rectangle 6"/>
          <p:cNvSpPr>
            <a:spLocks noGrp="1" noChangeArrowheads="1"/>
          </p:cNvSpPr>
          <p:nvPr>
            <p:ph type="body" idx="4294967295"/>
          </p:nvPr>
        </p:nvSpPr>
        <p:spPr>
          <a:xfrm>
            <a:off x="4572000" y="3581400"/>
            <a:ext cx="4572000" cy="2743200"/>
          </a:xfrm>
        </p:spPr>
        <p:txBody>
          <a:bodyPr/>
          <a:lstStyle/>
          <a:p>
            <a:pPr>
              <a:lnSpc>
                <a:spcPct val="115000"/>
              </a:lnSpc>
            </a:pPr>
            <a:r>
              <a:rPr lang="en-US" sz="2000" u="sng"/>
              <a:t>Classification of boundary switch curves:</a:t>
            </a:r>
          </a:p>
          <a:p>
            <a:pPr lvl="1">
              <a:lnSpc>
                <a:spcPct val="115000"/>
              </a:lnSpc>
            </a:pPr>
            <a:r>
              <a:rPr lang="en-US" sz="1800"/>
              <a:t>inout point: separates inbound sectors and outbound sectors</a:t>
            </a:r>
          </a:p>
          <a:p>
            <a:pPr lvl="1">
              <a:lnSpc>
                <a:spcPct val="115000"/>
              </a:lnSpc>
            </a:pPr>
            <a:r>
              <a:rPr lang="en-US" sz="1800" b="1"/>
              <a:t>x</a:t>
            </a:r>
            <a:r>
              <a:rPr lang="en-US" sz="1800"/>
              <a:t> is inout point if </a:t>
            </a:r>
            <a:r>
              <a:rPr lang="en-US" sz="1800" b="1"/>
              <a:t>v</a:t>
            </a:r>
            <a:r>
              <a:rPr lang="en-US" sz="1800"/>
              <a:t>(</a:t>
            </a:r>
            <a:r>
              <a:rPr lang="en-US" sz="1800" b="1"/>
              <a:t>x</a:t>
            </a:r>
            <a:r>
              <a:rPr lang="en-US" sz="1800"/>
              <a:t>) parallel to tangent vector of boundary switch curve</a:t>
            </a:r>
            <a:endParaRPr lang="de-DE" sz="1800"/>
          </a:p>
        </p:txBody>
      </p:sp>
    </p:spTree>
    <p:extLst>
      <p:ext uri="{BB962C8B-B14F-4D97-AF65-F5344CB8AC3E}">
        <p14:creationId xmlns:p14="http://schemas.microsoft.com/office/powerpoint/2010/main" val="26718029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Rectangle 2"/>
          <p:cNvSpPr>
            <a:spLocks noGrp="1" noChangeArrowheads="1"/>
          </p:cNvSpPr>
          <p:nvPr>
            <p:ph type="title"/>
          </p:nvPr>
        </p:nvSpPr>
        <p:spPr/>
        <p:txBody>
          <a:bodyPr/>
          <a:lstStyle/>
          <a:p>
            <a:endParaRPr lang="en-US"/>
          </a:p>
        </p:txBody>
      </p:sp>
      <p:sp>
        <p:nvSpPr>
          <p:cNvPr id="1317891" name="Text Box 3"/>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17892" name="Text Box 4"/>
          <p:cNvSpPr txBox="1">
            <a:spLocks noChangeArrowheads="1"/>
          </p:cNvSpPr>
          <p:nvPr/>
        </p:nvSpPr>
        <p:spPr bwMode="auto">
          <a:xfrm>
            <a:off x="133350" y="549275"/>
            <a:ext cx="413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Separation surfaces from the boundary</a:t>
            </a:r>
          </a:p>
        </p:txBody>
      </p:sp>
      <p:pic>
        <p:nvPicPr>
          <p:cNvPr id="1317896" name="Picture 8" descr="TeaserSepSur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029200" cy="463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351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2770" name="Object 2"/>
          <p:cNvGraphicFramePr>
            <a:graphicFrameLocks noChangeAspect="1"/>
          </p:cNvGraphicFramePr>
          <p:nvPr/>
        </p:nvGraphicFramePr>
        <p:xfrm>
          <a:off x="6084888" y="260350"/>
          <a:ext cx="2806700" cy="2803525"/>
        </p:xfrm>
        <a:graphic>
          <a:graphicData uri="http://schemas.openxmlformats.org/presentationml/2006/ole">
            <mc:AlternateContent xmlns:mc="http://schemas.openxmlformats.org/markup-compatibility/2006">
              <mc:Choice xmlns:v="urn:schemas-microsoft-com:vml" Requires="v">
                <p:oleObj spid="_x0000_s1034" name="Image" r:id="rId5" imgW="6342857" imgH="6335009" progId="PSP6.Image">
                  <p:embed/>
                </p:oleObj>
              </mc:Choice>
              <mc:Fallback>
                <p:oleObj name="Image" r:id="rId5" imgW="6342857" imgH="6335009" progId="PSP6.Imag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260350"/>
                        <a:ext cx="2806700" cy="2803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12771" name="Picture 3" descr="ANoiseL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260350"/>
            <a:ext cx="2808287" cy="2803525"/>
          </a:xfrm>
          <a:prstGeom prst="rect">
            <a:avLst/>
          </a:prstGeom>
          <a:noFill/>
          <a:extLst>
            <a:ext uri="{909E8E84-426E-40DD-AFC4-6F175D3DCCD1}">
              <a14:hiddenFill xmlns:a14="http://schemas.microsoft.com/office/drawing/2010/main">
                <a:solidFill>
                  <a:srgbClr val="FFFFFF"/>
                </a:solidFill>
              </a14:hiddenFill>
            </a:ext>
          </a:extLst>
        </p:spPr>
      </p:pic>
      <p:pic>
        <p:nvPicPr>
          <p:cNvPr id="1312772" name="Picture 4" descr="ANoiseCPAnn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3300" y="260350"/>
            <a:ext cx="2808288" cy="2805113"/>
          </a:xfrm>
          <a:prstGeom prst="rect">
            <a:avLst/>
          </a:prstGeom>
          <a:noFill/>
          <a:extLst>
            <a:ext uri="{909E8E84-426E-40DD-AFC4-6F175D3DCCD1}">
              <a14:hiddenFill xmlns:a14="http://schemas.microsoft.com/office/drawing/2010/main">
                <a:solidFill>
                  <a:srgbClr val="FFFFFF"/>
                </a:solidFill>
              </a14:hiddenFill>
            </a:ext>
          </a:extLst>
        </p:spPr>
      </p:pic>
      <p:sp>
        <p:nvSpPr>
          <p:cNvPr id="1312773" name="Text Box 5"/>
          <p:cNvSpPr txBox="1">
            <a:spLocks noChangeArrowheads="1"/>
          </p:cNvSpPr>
          <p:nvPr/>
        </p:nvSpPr>
        <p:spPr bwMode="auto">
          <a:xfrm>
            <a:off x="2987675" y="3062288"/>
            <a:ext cx="1416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stream lines</a:t>
            </a:r>
          </a:p>
        </p:txBody>
      </p:sp>
      <p:sp>
        <p:nvSpPr>
          <p:cNvPr id="1312774" name="Text Box 6"/>
          <p:cNvSpPr txBox="1">
            <a:spLocks noChangeArrowheads="1"/>
          </p:cNvSpPr>
          <p:nvPr/>
        </p:nvSpPr>
        <p:spPr bwMode="auto">
          <a:xfrm>
            <a:off x="7459663" y="3062288"/>
            <a:ext cx="150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critical points</a:t>
            </a:r>
          </a:p>
        </p:txBody>
      </p:sp>
      <p:sp>
        <p:nvSpPr>
          <p:cNvPr id="1312775" name="Text Box 7"/>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12776" name="Text Box 8"/>
          <p:cNvSpPr txBox="1">
            <a:spLocks noChangeArrowheads="1"/>
          </p:cNvSpPr>
          <p:nvPr/>
        </p:nvSpPr>
        <p:spPr bwMode="auto">
          <a:xfrm>
            <a:off x="352425" y="758825"/>
            <a:ext cx="2381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steady 2D vector field</a:t>
            </a:r>
          </a:p>
        </p:txBody>
      </p:sp>
      <p:pic>
        <p:nvPicPr>
          <p:cNvPr id="1312777" name="Picture 9" descr="TP_tmp"/>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4888" y="3795713"/>
            <a:ext cx="2724150" cy="20955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1312778" name="Picture 10" descr="FirstOrderCases_HelmanHesselin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288" y="4581525"/>
            <a:ext cx="8607425" cy="1758950"/>
          </a:xfrm>
          <a:prstGeom prst="rect">
            <a:avLst/>
          </a:prstGeom>
          <a:noFill/>
          <a:extLst>
            <a:ext uri="{909E8E84-426E-40DD-AFC4-6F175D3DCCD1}">
              <a14:hiddenFill xmlns:a14="http://schemas.microsoft.com/office/drawing/2010/main">
                <a:solidFill>
                  <a:srgbClr val="FFFFFF"/>
                </a:solidFill>
              </a14:hiddenFill>
            </a:ext>
          </a:extLst>
        </p:spPr>
      </p:pic>
      <p:pic>
        <p:nvPicPr>
          <p:cNvPr id="1312779" name="Picture 11" descr="TP_tmp"/>
          <p:cNvPicPr>
            <a:picLocks noChangeAspect="1" noChangeArrowheads="1"/>
          </p:cNvPicPr>
          <p:nvPr>
            <p:custDataLst>
              <p:tags r:id="rId3"/>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2200" y="1376363"/>
            <a:ext cx="742950" cy="47625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Tree>
    <p:extLst>
      <p:ext uri="{BB962C8B-B14F-4D97-AF65-F5344CB8AC3E}">
        <p14:creationId xmlns:p14="http://schemas.microsoft.com/office/powerpoint/2010/main" val="3814327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27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27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27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27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2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77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579938"/>
            <a:ext cx="4286250" cy="136366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2947" name="Picture 3" descr="RepellingSaddleS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455738"/>
            <a:ext cx="3581400" cy="2101850"/>
          </a:xfrm>
          <a:prstGeom prst="rect">
            <a:avLst/>
          </a:prstGeom>
          <a:noFill/>
          <a:extLst>
            <a:ext uri="{909E8E84-426E-40DD-AFC4-6F175D3DCCD1}">
              <a14:hiddenFill xmlns:a14="http://schemas.microsoft.com/office/drawing/2010/main">
                <a:solidFill>
                  <a:srgbClr val="FFFFFF"/>
                </a:solidFill>
              </a14:hiddenFill>
            </a:ext>
          </a:extLst>
        </p:spPr>
      </p:pic>
      <p:pic>
        <p:nvPicPr>
          <p:cNvPr id="13629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836738"/>
            <a:ext cx="2028825" cy="150336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2950" name="Rectangle 6"/>
          <p:cNvSpPr>
            <a:spLocks noGrp="1" noChangeArrowheads="1"/>
          </p:cNvSpPr>
          <p:nvPr>
            <p:ph type="title"/>
          </p:nvPr>
        </p:nvSpPr>
        <p:spPr/>
        <p:txBody>
          <a:bodyPr/>
          <a:lstStyle/>
          <a:p>
            <a:r>
              <a:rPr lang="en-US"/>
              <a:t>Flow Visualization: Problems and Concepts</a:t>
            </a:r>
            <a:endParaRPr lang="de-DE"/>
          </a:p>
        </p:txBody>
      </p:sp>
      <p:sp>
        <p:nvSpPr>
          <p:cNvPr id="1362949" name="Rectangle 5"/>
          <p:cNvSpPr>
            <a:spLocks noGrp="1" noChangeArrowheads="1"/>
          </p:cNvSpPr>
          <p:nvPr>
            <p:ph type="body" idx="4294967295"/>
          </p:nvPr>
        </p:nvSpPr>
        <p:spPr>
          <a:xfrm>
            <a:off x="0" y="635000"/>
            <a:ext cx="2405063" cy="1031875"/>
          </a:xfrm>
        </p:spPr>
        <p:txBody>
          <a:bodyPr/>
          <a:lstStyle/>
          <a:p>
            <a:r>
              <a:rPr lang="en-US" sz="2000" b="1" u="sng"/>
              <a:t>Separatrices</a:t>
            </a:r>
            <a:r>
              <a:rPr lang="en-US" sz="2000" u="sng"/>
              <a:t>:</a:t>
            </a:r>
            <a:endParaRPr lang="de-DE" sz="2000" u="sng"/>
          </a:p>
        </p:txBody>
      </p:sp>
    </p:spTree>
    <p:extLst>
      <p:ext uri="{BB962C8B-B14F-4D97-AF65-F5344CB8AC3E}">
        <p14:creationId xmlns:p14="http://schemas.microsoft.com/office/powerpoint/2010/main" val="9232762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090" name="Rectangle 2"/>
          <p:cNvSpPr>
            <a:spLocks noGrp="1" noChangeArrowheads="1"/>
          </p:cNvSpPr>
          <p:nvPr>
            <p:ph type="title"/>
          </p:nvPr>
        </p:nvSpPr>
        <p:spPr/>
        <p:txBody>
          <a:bodyPr/>
          <a:lstStyle/>
          <a:p>
            <a:endParaRPr lang="en-US"/>
          </a:p>
        </p:txBody>
      </p:sp>
      <p:pic>
        <p:nvPicPr>
          <p:cNvPr id="13690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268413"/>
            <a:ext cx="4032250" cy="38814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9092" name="Picture 4" descr="SCDefS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277938"/>
            <a:ext cx="4032250" cy="3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9093" name="Text Box 5"/>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69094" name="Text Box 6"/>
          <p:cNvSpPr txBox="1">
            <a:spLocks noChangeArrowheads="1"/>
          </p:cNvSpPr>
          <p:nvPr/>
        </p:nvSpPr>
        <p:spPr bwMode="auto">
          <a:xfrm>
            <a:off x="523875" y="549275"/>
            <a:ext cx="203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saddle connectors</a:t>
            </a:r>
          </a:p>
        </p:txBody>
      </p:sp>
      <p:sp>
        <p:nvSpPr>
          <p:cNvPr id="1369095" name="Rectangle 7"/>
          <p:cNvSpPr>
            <a:spLocks noChangeArrowheads="1"/>
          </p:cNvSpPr>
          <p:nvPr/>
        </p:nvSpPr>
        <p:spPr bwMode="auto">
          <a:xfrm>
            <a:off x="1330325" y="5589588"/>
            <a:ext cx="70580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82563" indent="-182563" algn="l">
              <a:lnSpc>
                <a:spcPct val="50000"/>
              </a:lnSpc>
              <a:spcBef>
                <a:spcPct val="75000"/>
              </a:spcBef>
              <a:buClr>
                <a:schemeClr val="tx1"/>
              </a:buClr>
              <a:buSzPct val="60000"/>
              <a:buFont typeface="Wingdings" pitchFamily="2" charset="2"/>
              <a:buChar char="n"/>
            </a:pPr>
            <a:r>
              <a:rPr lang="de-DE" sz="1800"/>
              <a:t>stream line connecting a repelling with an attracting saddle</a:t>
            </a:r>
          </a:p>
          <a:p>
            <a:pPr marL="182563" indent="-182563" algn="l">
              <a:lnSpc>
                <a:spcPct val="50000"/>
              </a:lnSpc>
              <a:spcBef>
                <a:spcPct val="75000"/>
              </a:spcBef>
              <a:buClr>
                <a:schemeClr val="tx1"/>
              </a:buClr>
              <a:buSzPct val="60000"/>
              <a:buFont typeface="Wingdings" pitchFamily="2" charset="2"/>
              <a:buChar char="n"/>
            </a:pPr>
            <a:r>
              <a:rPr lang="de-DE" sz="1800"/>
              <a:t>stable structure</a:t>
            </a:r>
          </a:p>
        </p:txBody>
      </p:sp>
    </p:spTree>
    <p:extLst>
      <p:ext uri="{BB962C8B-B14F-4D97-AF65-F5344CB8AC3E}">
        <p14:creationId xmlns:p14="http://schemas.microsoft.com/office/powerpoint/2010/main" val="14531109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Rectangle 2"/>
          <p:cNvSpPr>
            <a:spLocks noGrp="1" noChangeArrowheads="1"/>
          </p:cNvSpPr>
          <p:nvPr>
            <p:ph type="title"/>
          </p:nvPr>
        </p:nvSpPr>
        <p:spPr/>
        <p:txBody>
          <a:bodyPr/>
          <a:lstStyle/>
          <a:p>
            <a:endParaRPr lang="en-US"/>
          </a:p>
        </p:txBody>
      </p:sp>
      <p:sp>
        <p:nvSpPr>
          <p:cNvPr id="1370116" name="Text Box 4"/>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70117" name="Text Box 5"/>
          <p:cNvSpPr txBox="1">
            <a:spLocks noChangeArrowheads="1"/>
          </p:cNvSpPr>
          <p:nvPr/>
        </p:nvSpPr>
        <p:spPr bwMode="auto">
          <a:xfrm>
            <a:off x="523875" y="549275"/>
            <a:ext cx="203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saddle connectors</a:t>
            </a:r>
          </a:p>
        </p:txBody>
      </p:sp>
      <p:pic>
        <p:nvPicPr>
          <p:cNvPr id="1370118" name="BenzeneTopoSCNoISLAni.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1524000"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204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0000" fill="hold"/>
                                        <p:tgtEl>
                                          <p:spTgt spid="13701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370118"/>
                </p:tgtEl>
              </p:cMediaNode>
            </p:video>
            <p:seq concurrent="1" nextAc="seek">
              <p:cTn id="8" restart="whenNotActive" fill="hold" evtFilter="cancelBubble" nodeType="interactiveSeq">
                <p:stCondLst>
                  <p:cond evt="onClick" delay="0">
                    <p:tgtEl>
                      <p:spTgt spid="137011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70118"/>
                                        </p:tgtEl>
                                      </p:cBhvr>
                                    </p:cmd>
                                  </p:childTnLst>
                                </p:cTn>
                              </p:par>
                            </p:childTnLst>
                          </p:cTn>
                        </p:par>
                      </p:childTnLst>
                    </p:cTn>
                  </p:par>
                </p:childTnLst>
              </p:cTn>
              <p:nextCondLst>
                <p:cond evt="onClick" delay="0">
                  <p:tgtEl>
                    <p:spTgt spid="1370118"/>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80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474913"/>
            <a:ext cx="3200400" cy="155098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170113"/>
            <a:ext cx="4857750" cy="415448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8068" name="Rectangle 4"/>
          <p:cNvSpPr>
            <a:spLocks noGrp="1" noChangeArrowheads="1"/>
          </p:cNvSpPr>
          <p:nvPr>
            <p:ph type="title"/>
          </p:nvPr>
        </p:nvSpPr>
        <p:spPr/>
        <p:txBody>
          <a:bodyPr/>
          <a:lstStyle/>
          <a:p>
            <a:r>
              <a:rPr lang="en-US"/>
              <a:t>Flow Visualization: Problems and Concepts</a:t>
            </a:r>
            <a:endParaRPr lang="de-DE"/>
          </a:p>
        </p:txBody>
      </p:sp>
      <p:sp>
        <p:nvSpPr>
          <p:cNvPr id="1368069" name="Rectangle 5"/>
          <p:cNvSpPr>
            <a:spLocks noGrp="1" noChangeArrowheads="1"/>
          </p:cNvSpPr>
          <p:nvPr>
            <p:ph idx="1"/>
          </p:nvPr>
        </p:nvSpPr>
        <p:spPr>
          <a:xfrm>
            <a:off x="250825" y="549275"/>
            <a:ext cx="8642350" cy="858838"/>
          </a:xfrm>
        </p:spPr>
        <p:txBody>
          <a:bodyPr/>
          <a:lstStyle/>
          <a:p>
            <a:pPr>
              <a:lnSpc>
                <a:spcPct val="115000"/>
              </a:lnSpc>
            </a:pPr>
            <a:r>
              <a:rPr lang="en-US" sz="1800" b="1" u="sng"/>
              <a:t>Boundary switch connectors:</a:t>
            </a:r>
          </a:p>
          <a:p>
            <a:pPr lvl="1">
              <a:lnSpc>
                <a:spcPct val="115000"/>
              </a:lnSpc>
            </a:pPr>
            <a:r>
              <a:rPr lang="en-US" sz="1600"/>
              <a:t> intersections of separating surfaces from boundary switch curves</a:t>
            </a:r>
            <a:endParaRPr lang="de-DE" sz="1600"/>
          </a:p>
        </p:txBody>
      </p:sp>
    </p:spTree>
    <p:extLst>
      <p:ext uri="{BB962C8B-B14F-4D97-AF65-F5344CB8AC3E}">
        <p14:creationId xmlns:p14="http://schemas.microsoft.com/office/powerpoint/2010/main" val="29540710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endParaRPr lang="en-US"/>
          </a:p>
        </p:txBody>
      </p:sp>
      <p:sp>
        <p:nvSpPr>
          <p:cNvPr id="1363971" name="Text Box 3"/>
          <p:cNvSpPr txBox="1">
            <a:spLocks noChangeArrowheads="1"/>
          </p:cNvSpPr>
          <p:nvPr/>
        </p:nvSpPr>
        <p:spPr bwMode="auto">
          <a:xfrm>
            <a:off x="333375"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63972" name="Text Box 4"/>
          <p:cNvSpPr txBox="1">
            <a:spLocks noChangeArrowheads="1"/>
          </p:cNvSpPr>
          <p:nvPr/>
        </p:nvSpPr>
        <p:spPr bwMode="auto">
          <a:xfrm>
            <a:off x="260350" y="549275"/>
            <a:ext cx="301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dirty="0"/>
              <a:t>boundary switch connectors</a:t>
            </a:r>
          </a:p>
        </p:txBody>
      </p:sp>
      <p:pic>
        <p:nvPicPr>
          <p:cNvPr id="1363973" name="Picture 5" descr="BSConnDefBSCL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6313" y="1052513"/>
            <a:ext cx="3602037" cy="2254250"/>
          </a:xfrm>
          <a:prstGeom prst="rect">
            <a:avLst/>
          </a:prstGeom>
          <a:noFill/>
          <a:extLst>
            <a:ext uri="{909E8E84-426E-40DD-AFC4-6F175D3DCCD1}">
              <a14:hiddenFill xmlns:a14="http://schemas.microsoft.com/office/drawing/2010/main">
                <a:solidFill>
                  <a:srgbClr val="FFFFFF"/>
                </a:solidFill>
              </a14:hiddenFill>
            </a:ext>
          </a:extLst>
        </p:spPr>
      </p:pic>
      <p:pic>
        <p:nvPicPr>
          <p:cNvPr id="1363974" name="Picture 6" descr="BSConnDefSepSurf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1069975"/>
            <a:ext cx="3457575"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63975" name="Picture 7" descr="TeaserConnect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3441700"/>
            <a:ext cx="3241675" cy="2940050"/>
          </a:xfrm>
          <a:prstGeom prst="rect">
            <a:avLst/>
          </a:prstGeom>
          <a:noFill/>
          <a:extLst>
            <a:ext uri="{909E8E84-426E-40DD-AFC4-6F175D3DCCD1}">
              <a14:hiddenFill xmlns:a14="http://schemas.microsoft.com/office/drawing/2010/main">
                <a:solidFill>
                  <a:srgbClr val="FFFFFF"/>
                </a:solidFill>
              </a14:hiddenFill>
            </a:ext>
          </a:extLst>
        </p:spPr>
      </p:pic>
      <p:pic>
        <p:nvPicPr>
          <p:cNvPr id="1363976" name="Picture 8" descr="TeaserSepSur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465513"/>
            <a:ext cx="3167062" cy="291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90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1371139" name="SimpleFeaturesVideo.avi">
            <a:hlinkClick r:id="" action="ppaction://media"/>
          </p:cNvPr>
          <p:cNvPicPr>
            <a:picLocks noGrp="1" noChangeAspect="1" noChangeArrowheads="1"/>
          </p:cNvPicPr>
          <p:nvPr>
            <p:ph sz="half" idx="4294967295"/>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a:xfrm>
            <a:off x="2719388" y="2057400"/>
            <a:ext cx="3705225" cy="3810000"/>
          </a:xfrm>
        </p:spPr>
      </p:pic>
      <p:sp>
        <p:nvSpPr>
          <p:cNvPr id="1371140" name="Text Box 4"/>
          <p:cNvSpPr txBox="1">
            <a:spLocks noChangeArrowheads="1"/>
          </p:cNvSpPr>
          <p:nvPr/>
        </p:nvSpPr>
        <p:spPr bwMode="auto">
          <a:xfrm>
            <a:off x="3236912" y="688975"/>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800" b="1" i="1" dirty="0"/>
              <a:t>Topological Structures</a:t>
            </a:r>
          </a:p>
        </p:txBody>
      </p:sp>
      <p:sp>
        <p:nvSpPr>
          <p:cNvPr id="1371141" name="Text Box 5"/>
          <p:cNvSpPr txBox="1">
            <a:spLocks noChangeArrowheads="1"/>
          </p:cNvSpPr>
          <p:nvPr/>
        </p:nvSpPr>
        <p:spPr bwMode="auto">
          <a:xfrm>
            <a:off x="3532187" y="1049338"/>
            <a:ext cx="2279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de-DE" sz="1800" dirty="0"/>
              <a:t>unsteady vector field</a:t>
            </a:r>
          </a:p>
        </p:txBody>
      </p:sp>
    </p:spTree>
    <p:extLst>
      <p:ext uri="{BB962C8B-B14F-4D97-AF65-F5344CB8AC3E}">
        <p14:creationId xmlns:p14="http://schemas.microsoft.com/office/powerpoint/2010/main" val="144067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20000" fill="hold"/>
                                        <p:tgtEl>
                                          <p:spTgt spid="13711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371139"/>
                </p:tgtEl>
              </p:cMediaNode>
            </p:video>
            <p:seq concurrent="1" nextAc="seek">
              <p:cTn id="8" restart="whenNotActive" fill="hold" evtFilter="cancelBubble" nodeType="interactiveSeq">
                <p:stCondLst>
                  <p:cond evt="onClick" delay="0">
                    <p:tgtEl>
                      <p:spTgt spid="137113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71139"/>
                                        </p:tgtEl>
                                      </p:cBhvr>
                                    </p:cmd>
                                  </p:childTnLst>
                                </p:cTn>
                              </p:par>
                            </p:childTnLst>
                          </p:cTn>
                        </p:par>
                      </p:childTnLst>
                    </p:cTn>
                  </p:par>
                </p:childTnLst>
              </p:cTn>
              <p:nextCondLst>
                <p:cond evt="onClick" delay="0">
                  <p:tgtEl>
                    <p:spTgt spid="137113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5" name="Rectangle 3"/>
          <p:cNvSpPr>
            <a:spLocks noGrp="1" noChangeArrowheads="1"/>
          </p:cNvSpPr>
          <p:nvPr>
            <p:ph type="title"/>
          </p:nvPr>
        </p:nvSpPr>
        <p:spPr/>
        <p:txBody>
          <a:bodyPr/>
          <a:lstStyle/>
          <a:p>
            <a:r>
              <a:rPr lang="en-US"/>
              <a:t>Flow Visualization: Problems and Concepts</a:t>
            </a:r>
            <a:endParaRPr lang="de-DE"/>
          </a:p>
        </p:txBody>
      </p:sp>
      <p:sp>
        <p:nvSpPr>
          <p:cNvPr id="1324034" name="Rectangle 2"/>
          <p:cNvSpPr>
            <a:spLocks noGrp="1" noChangeArrowheads="1"/>
          </p:cNvSpPr>
          <p:nvPr>
            <p:ph idx="1"/>
          </p:nvPr>
        </p:nvSpPr>
        <p:spPr/>
        <p:txBody>
          <a:bodyPr/>
          <a:lstStyle/>
          <a:p>
            <a:pPr>
              <a:lnSpc>
                <a:spcPct val="150000"/>
              </a:lnSpc>
            </a:pPr>
            <a:r>
              <a:rPr lang="en-US" b="1" dirty="0"/>
              <a:t>First order 2D critical points</a:t>
            </a:r>
            <a:endParaRPr lang="de-DE" dirty="0"/>
          </a:p>
          <a:p>
            <a:pPr lvl="1">
              <a:lnSpc>
                <a:spcPct val="150000"/>
              </a:lnSpc>
            </a:pPr>
            <a:r>
              <a:rPr lang="en-US" dirty="0"/>
              <a:t>The point </a:t>
            </a:r>
            <a:r>
              <a:rPr lang="en-US" sz="1600" b="1" dirty="0">
                <a:solidFill>
                  <a:srgbClr val="000000"/>
                </a:solidFill>
                <a:latin typeface="Times New Roman" pitchFamily="18" charset="0"/>
                <a:cs typeface="Times New Roman" pitchFamily="18" charset="0"/>
              </a:rPr>
              <a:t>x</a:t>
            </a:r>
            <a:r>
              <a:rPr lang="en-US" sz="1600" i="1" baseline="-30000" dirty="0">
                <a:solidFill>
                  <a:srgbClr val="000000"/>
                </a:solidFill>
                <a:cs typeface="Times New Roman" pitchFamily="18" charset="0"/>
              </a:rPr>
              <a:t>0</a:t>
            </a:r>
            <a:r>
              <a:rPr lang="en-US" dirty="0"/>
              <a:t> is a first order critical of the vector field </a:t>
            </a:r>
            <a:r>
              <a:rPr lang="en-US" b="1" dirty="0"/>
              <a:t>v</a:t>
            </a:r>
            <a:r>
              <a:rPr lang="en-US" dirty="0"/>
              <a:t> </a:t>
            </a:r>
            <a:r>
              <a:rPr lang="en-US" dirty="0" err="1"/>
              <a:t>iff</a:t>
            </a:r>
            <a:endParaRPr lang="de-DE" dirty="0"/>
          </a:p>
          <a:p>
            <a:pPr lvl="1">
              <a:lnSpc>
                <a:spcPct val="150000"/>
              </a:lnSpc>
            </a:pPr>
            <a:r>
              <a:rPr lang="en-US" dirty="0"/>
              <a:t>1)  </a:t>
            </a:r>
            <a:r>
              <a:rPr lang="en-US" sz="1600" b="1" dirty="0">
                <a:solidFill>
                  <a:srgbClr val="000000"/>
                </a:solidFill>
                <a:latin typeface="Times New Roman" pitchFamily="18" charset="0"/>
                <a:cs typeface="Times New Roman" pitchFamily="18" charset="0"/>
              </a:rPr>
              <a:t>x</a:t>
            </a:r>
            <a:r>
              <a:rPr lang="en-US" sz="1600" i="1" baseline="-30000" dirty="0">
                <a:solidFill>
                  <a:srgbClr val="000000"/>
                </a:solidFill>
                <a:cs typeface="Times New Roman" pitchFamily="18" charset="0"/>
              </a:rPr>
              <a:t>0</a:t>
            </a:r>
            <a:r>
              <a:rPr lang="en-US" dirty="0"/>
              <a:t> is a critical point of </a:t>
            </a:r>
            <a:r>
              <a:rPr lang="en-US" b="1" dirty="0"/>
              <a:t>v</a:t>
            </a:r>
            <a:r>
              <a:rPr lang="en-US" dirty="0"/>
              <a:t>, and</a:t>
            </a:r>
            <a:endParaRPr lang="de-DE" dirty="0"/>
          </a:p>
          <a:p>
            <a:pPr lvl="1">
              <a:lnSpc>
                <a:spcPct val="150000"/>
              </a:lnSpc>
            </a:pPr>
            <a:r>
              <a:rPr lang="en-US" dirty="0"/>
              <a:t>2)  </a:t>
            </a:r>
            <a:r>
              <a:rPr lang="en-US" sz="1600" dirty="0" err="1">
                <a:solidFill>
                  <a:srgbClr val="000000"/>
                </a:solidFill>
                <a:cs typeface="Times New Roman" pitchFamily="18" charset="0"/>
              </a:rPr>
              <a:t>det</a:t>
            </a:r>
            <a:r>
              <a:rPr lang="en-US" sz="1600" dirty="0">
                <a:solidFill>
                  <a:srgbClr val="000000"/>
                </a:solidFill>
                <a:cs typeface="Times New Roman" pitchFamily="18" charset="0"/>
              </a:rPr>
              <a:t>(</a:t>
            </a:r>
            <a:r>
              <a:rPr lang="en-US" sz="1600" b="1" dirty="0" err="1">
                <a:solidFill>
                  <a:srgbClr val="000000"/>
                </a:solidFill>
                <a:latin typeface="Times New Roman" pitchFamily="18" charset="0"/>
                <a:cs typeface="Times New Roman" pitchFamily="18" charset="0"/>
              </a:rPr>
              <a:t>J</a:t>
            </a:r>
            <a:r>
              <a:rPr lang="en-US" sz="1600" b="1" baseline="-25000" dirty="0" err="1">
                <a:solidFill>
                  <a:srgbClr val="000000"/>
                </a:solidFill>
                <a:latin typeface="Times New Roman" pitchFamily="18" charset="0"/>
                <a:cs typeface="Times New Roman" pitchFamily="18" charset="0"/>
              </a:rPr>
              <a:t>v</a:t>
            </a:r>
            <a:r>
              <a:rPr lang="en-US" sz="1600" dirty="0">
                <a:solidFill>
                  <a:srgbClr val="000000"/>
                </a:solidFill>
                <a:cs typeface="Times New Roman" pitchFamily="18" charset="0"/>
              </a:rPr>
              <a:t>(</a:t>
            </a:r>
            <a:r>
              <a:rPr lang="en-US" sz="1600" b="1" dirty="0">
                <a:solidFill>
                  <a:srgbClr val="000000"/>
                </a:solidFill>
                <a:latin typeface="Times New Roman" pitchFamily="18" charset="0"/>
                <a:cs typeface="Times New Roman" pitchFamily="18" charset="0"/>
              </a:rPr>
              <a:t>x</a:t>
            </a:r>
            <a:r>
              <a:rPr lang="en-US" sz="1600" i="1" baseline="-30000" dirty="0">
                <a:solidFill>
                  <a:srgbClr val="000000"/>
                </a:solidFill>
                <a:cs typeface="Times New Roman" pitchFamily="18" charset="0"/>
              </a:rPr>
              <a:t>0</a:t>
            </a:r>
            <a:r>
              <a:rPr lang="en-US" sz="1600" dirty="0">
                <a:solidFill>
                  <a:srgbClr val="000000"/>
                </a:solidFill>
                <a:cs typeface="Times New Roman" pitchFamily="18" charset="0"/>
              </a:rPr>
              <a:t>))</a:t>
            </a:r>
            <a:r>
              <a:rPr lang="de-DE" sz="1600" dirty="0">
                <a:solidFill>
                  <a:srgbClr val="000000"/>
                </a:solidFill>
                <a:latin typeface="Symbol" pitchFamily="18" charset="2"/>
                <a:cs typeface="Times New Roman" pitchFamily="18" charset="0"/>
              </a:rPr>
              <a:t> ¹ </a:t>
            </a:r>
            <a:r>
              <a:rPr lang="en-US" sz="1600" dirty="0">
                <a:solidFill>
                  <a:srgbClr val="000000"/>
                </a:solidFill>
                <a:cs typeface="Times New Roman" pitchFamily="18" charset="0"/>
              </a:rPr>
              <a:t>0</a:t>
            </a:r>
          </a:p>
          <a:p>
            <a:pPr lvl="1">
              <a:lnSpc>
                <a:spcPct val="150000"/>
              </a:lnSpc>
            </a:pPr>
            <a:r>
              <a:rPr lang="en-US" sz="1600" dirty="0">
                <a:solidFill>
                  <a:srgbClr val="000000"/>
                </a:solidFill>
                <a:cs typeface="Times New Roman" pitchFamily="18" charset="0"/>
              </a:rPr>
              <a:t>The different types can be classified by the eigenvalues of the </a:t>
            </a:r>
            <a:r>
              <a:rPr lang="en-US" sz="1600" dirty="0" err="1">
                <a:solidFill>
                  <a:srgbClr val="000000"/>
                </a:solidFill>
                <a:cs typeface="Times New Roman" pitchFamily="18" charset="0"/>
              </a:rPr>
              <a:t>Jacobian</a:t>
            </a:r>
            <a:r>
              <a:rPr lang="en-US" sz="1600" dirty="0">
                <a:solidFill>
                  <a:srgbClr val="000000"/>
                </a:solidFill>
                <a:cs typeface="Times New Roman" pitchFamily="18" charset="0"/>
              </a:rPr>
              <a:t>:</a:t>
            </a:r>
          </a:p>
          <a:p>
            <a:pPr lvl="2">
              <a:lnSpc>
                <a:spcPct val="150000"/>
              </a:lnSpc>
            </a:pPr>
            <a:r>
              <a:rPr lang="en-US" sz="1400" dirty="0">
                <a:solidFill>
                  <a:srgbClr val="000000"/>
                </a:solidFill>
                <a:cs typeface="Times New Roman" pitchFamily="18" charset="0"/>
              </a:rPr>
              <a:t>R</a:t>
            </a:r>
            <a:r>
              <a:rPr lang="en-US" sz="1400" baseline="-25000" dirty="0">
                <a:solidFill>
                  <a:srgbClr val="000000"/>
                </a:solidFill>
                <a:cs typeface="Times New Roman" pitchFamily="18" charset="0"/>
              </a:rPr>
              <a:t>1</a:t>
            </a:r>
            <a:r>
              <a:rPr lang="en-US" sz="1400" dirty="0">
                <a:solidFill>
                  <a:srgbClr val="000000"/>
                </a:solidFill>
                <a:cs typeface="Times New Roman" pitchFamily="18" charset="0"/>
              </a:rPr>
              <a:t>, R</a:t>
            </a:r>
            <a:r>
              <a:rPr lang="en-US" sz="1400" baseline="-25000" dirty="0">
                <a:solidFill>
                  <a:srgbClr val="000000"/>
                </a:solidFill>
                <a:cs typeface="Times New Roman" pitchFamily="18" charset="0"/>
              </a:rPr>
              <a:t>2</a:t>
            </a:r>
            <a:r>
              <a:rPr lang="en-US" sz="1400" dirty="0">
                <a:solidFill>
                  <a:srgbClr val="000000"/>
                </a:solidFill>
                <a:cs typeface="Times New Roman" pitchFamily="18" charset="0"/>
              </a:rPr>
              <a:t> </a:t>
            </a:r>
            <a:r>
              <a:rPr lang="en-US" sz="1400" dirty="0">
                <a:solidFill>
                  <a:srgbClr val="000000"/>
                </a:solidFill>
                <a:cs typeface="Times New Roman" pitchFamily="18" charset="0"/>
                <a:sym typeface="Wingdings" pitchFamily="2" charset="2"/>
              </a:rPr>
              <a:t> real part of the eigenvalue</a:t>
            </a:r>
            <a:br>
              <a:rPr lang="en-US" sz="1400" dirty="0">
                <a:solidFill>
                  <a:srgbClr val="000000"/>
                </a:solidFill>
                <a:cs typeface="Times New Roman" pitchFamily="18" charset="0"/>
                <a:sym typeface="Wingdings" pitchFamily="2" charset="2"/>
              </a:rPr>
            </a:br>
            <a:r>
              <a:rPr lang="en-US" sz="1400" dirty="0">
                <a:solidFill>
                  <a:srgbClr val="000000"/>
                </a:solidFill>
                <a:cs typeface="Times New Roman" pitchFamily="18" charset="0"/>
                <a:sym typeface="Wingdings" pitchFamily="2" charset="2"/>
              </a:rPr>
              <a:t>I</a:t>
            </a:r>
            <a:r>
              <a:rPr lang="en-US" sz="1400" baseline="-25000" dirty="0">
                <a:solidFill>
                  <a:srgbClr val="000000"/>
                </a:solidFill>
                <a:cs typeface="Times New Roman" pitchFamily="18" charset="0"/>
                <a:sym typeface="Wingdings" pitchFamily="2" charset="2"/>
              </a:rPr>
              <a:t>1</a:t>
            </a:r>
            <a:r>
              <a:rPr lang="en-US" sz="1400" dirty="0">
                <a:solidFill>
                  <a:srgbClr val="000000"/>
                </a:solidFill>
                <a:cs typeface="Times New Roman" pitchFamily="18" charset="0"/>
                <a:sym typeface="Wingdings" pitchFamily="2" charset="2"/>
              </a:rPr>
              <a:t>, I</a:t>
            </a:r>
            <a:r>
              <a:rPr lang="en-US" sz="1400" baseline="-25000" dirty="0">
                <a:solidFill>
                  <a:srgbClr val="000000"/>
                </a:solidFill>
                <a:cs typeface="Times New Roman" pitchFamily="18" charset="0"/>
                <a:sym typeface="Wingdings" pitchFamily="2" charset="2"/>
              </a:rPr>
              <a:t>2</a:t>
            </a:r>
            <a:r>
              <a:rPr lang="en-US" sz="1400" dirty="0">
                <a:solidFill>
                  <a:srgbClr val="000000"/>
                </a:solidFill>
                <a:cs typeface="Times New Roman" pitchFamily="18" charset="0"/>
                <a:sym typeface="Wingdings" pitchFamily="2" charset="2"/>
              </a:rPr>
              <a:t>  imaginary part of the </a:t>
            </a:r>
            <a:r>
              <a:rPr lang="en-US" sz="1400" dirty="0" smtClean="0">
                <a:solidFill>
                  <a:srgbClr val="000000"/>
                </a:solidFill>
                <a:cs typeface="Times New Roman" pitchFamily="18" charset="0"/>
                <a:sym typeface="Wingdings" pitchFamily="2" charset="2"/>
              </a:rPr>
              <a:t>eigenvalue</a:t>
            </a:r>
          </a:p>
        </p:txBody>
      </p:sp>
      <p:pic>
        <p:nvPicPr>
          <p:cNvPr id="1324036" name="Picture 4" descr="FirstOrderCases_HelmanHesse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88" y="4581525"/>
            <a:ext cx="8607425" cy="1758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dirty="0" smtClean="0">
                <a:solidFill>
                  <a:srgbClr val="00B050"/>
                </a:solidFill>
              </a:rPr>
              <a:t>very important</a:t>
            </a:r>
            <a:endParaRPr lang="en-US" dirty="0">
              <a:solidFill>
                <a:srgbClr val="00B050"/>
              </a:solidFill>
            </a:endParaRPr>
          </a:p>
        </p:txBody>
      </p:sp>
    </p:spTree>
    <p:extLst>
      <p:ext uri="{BB962C8B-B14F-4D97-AF65-F5344CB8AC3E}">
        <p14:creationId xmlns:p14="http://schemas.microsoft.com/office/powerpoint/2010/main" val="4249269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324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5" name="Rectangle 3"/>
          <p:cNvSpPr>
            <a:spLocks noGrp="1" noChangeArrowheads="1"/>
          </p:cNvSpPr>
          <p:nvPr>
            <p:ph type="title"/>
          </p:nvPr>
        </p:nvSpPr>
        <p:spPr/>
        <p:txBody>
          <a:bodyPr/>
          <a:lstStyle/>
          <a:p>
            <a:r>
              <a:rPr lang="en-US"/>
              <a:t>Flow Visualization: Problems and Concepts</a:t>
            </a:r>
            <a:endParaRPr lang="de-DE"/>
          </a:p>
        </p:txBody>
      </p:sp>
      <p:pic>
        <p:nvPicPr>
          <p:cNvPr id="1324036" name="Picture 4" descr="FirstOrderCases_HelmanHesselin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288" y="1143000"/>
            <a:ext cx="8607425" cy="1758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TP_tmp"/>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609600"/>
            <a:ext cx="4953000" cy="381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3" name="Picture 2"/>
          <p:cNvPicPr>
            <a:picLocks noChangeAspect="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62139" y="3429000"/>
            <a:ext cx="4862318" cy="640224"/>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3" name="Picture 12"/>
          <p:cNvPicPr>
            <a:picLocks noChangeAspect="1"/>
          </p:cNvPicPr>
          <p:nvPr>
            <p:custDataLst>
              <p:tags r:id="rId3"/>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02917" y="4176478"/>
            <a:ext cx="3121279" cy="280961"/>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4" name="Picture 13"/>
          <p:cNvPicPr>
            <a:picLocks noChangeAspect="1"/>
          </p:cNvPicPr>
          <p:nvPr>
            <p:custDataLst>
              <p:tags r:id="rId4"/>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499937" y="4564762"/>
            <a:ext cx="4324259" cy="280915"/>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 name="Picture 1"/>
          <p:cNvPicPr>
            <a:picLocks noChangeAspect="1"/>
          </p:cNvPicPr>
          <p:nvPr>
            <p:custDataLst>
              <p:tags r:id="rId5"/>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571643" y="4953000"/>
            <a:ext cx="2252811" cy="640370"/>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436242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3240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1" name="Rectangle 3"/>
          <p:cNvSpPr>
            <a:spLocks noGrp="1" noChangeArrowheads="1"/>
          </p:cNvSpPr>
          <p:nvPr>
            <p:ph type="title"/>
          </p:nvPr>
        </p:nvSpPr>
        <p:spPr/>
        <p:txBody>
          <a:bodyPr/>
          <a:lstStyle/>
          <a:p>
            <a:r>
              <a:rPr lang="en-US"/>
              <a:t>Flow Visualization: Problems and Concepts</a:t>
            </a:r>
            <a:endParaRPr lang="de-DE"/>
          </a:p>
        </p:txBody>
      </p:sp>
      <p:sp>
        <p:nvSpPr>
          <p:cNvPr id="1328130" name="Rectangle 2"/>
          <p:cNvSpPr>
            <a:spLocks noGrp="1" noChangeArrowheads="1"/>
          </p:cNvSpPr>
          <p:nvPr>
            <p:ph idx="1"/>
          </p:nvPr>
        </p:nvSpPr>
        <p:spPr/>
        <p:txBody>
          <a:bodyPr/>
          <a:lstStyle/>
          <a:p>
            <a:pPr>
              <a:lnSpc>
                <a:spcPct val="145000"/>
              </a:lnSpc>
            </a:pPr>
            <a:r>
              <a:rPr lang="en-US" b="1"/>
              <a:t>General classification of 2D critical points:</a:t>
            </a:r>
            <a:endParaRPr lang="de-DE" b="1"/>
          </a:p>
          <a:p>
            <a:pPr lvl="1">
              <a:lnSpc>
                <a:spcPct val="145000"/>
              </a:lnSpc>
            </a:pPr>
            <a:r>
              <a:rPr lang="en-US"/>
              <a:t>Distinguish regions of different flow behavior around a critical point. 3 cases are possible:</a:t>
            </a:r>
            <a:endParaRPr lang="de-DE"/>
          </a:p>
          <a:p>
            <a:pPr lvl="2">
              <a:lnSpc>
                <a:spcPct val="145000"/>
              </a:lnSpc>
            </a:pPr>
            <a:r>
              <a:rPr lang="en-US" sz="1900"/>
              <a:t>In a </a:t>
            </a:r>
            <a:r>
              <a:rPr lang="en-US" sz="1900" b="1" i="1"/>
              <a:t>parabolic sector</a:t>
            </a:r>
            <a:r>
              <a:rPr lang="en-US" sz="1900"/>
              <a:t> either all tangent curves end, or all tangent curves originate, in the critical point.</a:t>
            </a:r>
            <a:endParaRPr lang="de-DE" sz="1900"/>
          </a:p>
          <a:p>
            <a:pPr lvl="2">
              <a:lnSpc>
                <a:spcPct val="145000"/>
              </a:lnSpc>
            </a:pPr>
            <a:r>
              <a:rPr lang="en-US" sz="1900"/>
              <a:t>In a </a:t>
            </a:r>
            <a:r>
              <a:rPr lang="en-US" sz="1900" b="1" i="1"/>
              <a:t>hyperbolic sector</a:t>
            </a:r>
            <a:r>
              <a:rPr lang="en-US" sz="1900"/>
              <a:t> all tangent curves go by the critical point, except for two tangent curves making the boundaries of the sector. One of these two tangent curves ends in the critical point while the other one originates in it.</a:t>
            </a:r>
            <a:endParaRPr lang="de-DE" sz="1900"/>
          </a:p>
          <a:p>
            <a:pPr lvl="2">
              <a:lnSpc>
                <a:spcPct val="145000"/>
              </a:lnSpc>
            </a:pPr>
            <a:r>
              <a:rPr lang="en-US" sz="1900"/>
              <a:t>In an </a:t>
            </a:r>
            <a:r>
              <a:rPr lang="en-US" sz="1900" b="1" i="1"/>
              <a:t>elliptic sector</a:t>
            </a:r>
            <a:r>
              <a:rPr lang="en-US" sz="1900"/>
              <a:t> all tangent curves originate and end in the critical point. </a:t>
            </a:r>
            <a:endParaRPr lang="de-DE" sz="1900"/>
          </a:p>
        </p:txBody>
      </p:sp>
    </p:spTree>
    <p:extLst>
      <p:ext uri="{BB962C8B-B14F-4D97-AF65-F5344CB8AC3E}">
        <p14:creationId xmlns:p14="http://schemas.microsoft.com/office/powerpoint/2010/main" val="3074900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Text Box 2"/>
          <p:cNvSpPr txBox="1">
            <a:spLocks noChangeArrowheads="1"/>
          </p:cNvSpPr>
          <p:nvPr/>
        </p:nvSpPr>
        <p:spPr bwMode="auto">
          <a:xfrm>
            <a:off x="228600" y="3429000"/>
            <a:ext cx="5867400" cy="336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1600">
                <a:latin typeface="Tahoma" pitchFamily="34" charset="0"/>
                <a:cs typeface="Times New Roman" pitchFamily="18" charset="0"/>
              </a:rPr>
              <a:t>a) parabolic sector; b) hyperbolic sector; c) elliptic sector</a:t>
            </a:r>
            <a:r>
              <a:rPr lang="en-GB" sz="1600">
                <a:latin typeface="Tahoma" pitchFamily="34" charset="0"/>
                <a:cs typeface="Times New Roman" pitchFamily="18" charset="0"/>
              </a:rPr>
              <a:t> </a:t>
            </a:r>
            <a:endParaRPr lang="de-DE" sz="1600">
              <a:latin typeface="Tahoma" pitchFamily="34" charset="0"/>
              <a:cs typeface="Times New Roman" pitchFamily="18" charset="0"/>
            </a:endParaRPr>
          </a:p>
        </p:txBody>
      </p:sp>
      <p:sp>
        <p:nvSpPr>
          <p:cNvPr id="1329155" name="Text Box 3"/>
          <p:cNvSpPr txBox="1">
            <a:spLocks noChangeArrowheads="1"/>
          </p:cNvSpPr>
          <p:nvPr/>
        </p:nvSpPr>
        <p:spPr bwMode="auto">
          <a:xfrm>
            <a:off x="304800" y="5715000"/>
            <a:ext cx="3733800" cy="336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1600">
                <a:latin typeface="Tahoma" pitchFamily="34" charset="0"/>
                <a:cs typeface="Times New Roman" pitchFamily="18" charset="0"/>
              </a:rPr>
              <a:t>critical point consisting of 7 sectors</a:t>
            </a:r>
            <a:endParaRPr lang="de-DE" sz="1600">
              <a:latin typeface="Tahoma" pitchFamily="34" charset="0"/>
              <a:cs typeface="Times New Roman" pitchFamily="18" charset="0"/>
            </a:endParaRPr>
          </a:p>
        </p:txBody>
      </p:sp>
      <p:pic>
        <p:nvPicPr>
          <p:cNvPr id="1329156" name="Picture 4" descr="Bil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8739531" cy="2802428"/>
          </a:xfrm>
          <a:prstGeom prst="rect">
            <a:avLst/>
          </a:prstGeom>
          <a:noFill/>
          <a:extLst>
            <a:ext uri="{909E8E84-426E-40DD-AFC4-6F175D3DCCD1}">
              <a14:hiddenFill xmlns:a14="http://schemas.microsoft.com/office/drawing/2010/main">
                <a:solidFill>
                  <a:srgbClr val="FFFFFF"/>
                </a:solidFill>
              </a14:hiddenFill>
            </a:ext>
          </a:extLst>
        </p:spPr>
      </p:pic>
      <p:pic>
        <p:nvPicPr>
          <p:cNvPr id="1329157" name="Picture 5" descr="Bil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114800"/>
            <a:ext cx="2476500" cy="2085975"/>
          </a:xfrm>
          <a:prstGeom prst="rect">
            <a:avLst/>
          </a:prstGeom>
          <a:noFill/>
          <a:extLst>
            <a:ext uri="{909E8E84-426E-40DD-AFC4-6F175D3DCCD1}">
              <a14:hiddenFill xmlns:a14="http://schemas.microsoft.com/office/drawing/2010/main">
                <a:solidFill>
                  <a:srgbClr val="FFFFFF"/>
                </a:solidFill>
              </a14:hiddenFill>
            </a:ext>
          </a:extLst>
        </p:spPr>
      </p:pic>
      <p:sp>
        <p:nvSpPr>
          <p:cNvPr id="1329158" name="Rectangle 6"/>
          <p:cNvSpPr>
            <a:spLocks noGrp="1" noChangeArrowheads="1"/>
          </p:cNvSpPr>
          <p:nvPr>
            <p:ph type="title"/>
          </p:nvPr>
        </p:nvSpPr>
        <p:spPr/>
        <p:txBody>
          <a:bodyPr/>
          <a:lstStyle/>
          <a:p>
            <a:r>
              <a:rPr lang="en-US"/>
              <a:t>Flow Visualization: Problems and Concepts</a:t>
            </a:r>
            <a:endParaRPr lang="de-DE"/>
          </a:p>
        </p:txBody>
      </p:sp>
    </p:spTree>
    <p:extLst>
      <p:ext uri="{BB962C8B-B14F-4D97-AF65-F5344CB8AC3E}">
        <p14:creationId xmlns:p14="http://schemas.microsoft.com/office/powerpoint/2010/main" val="2785332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9" name="Rectangle 3"/>
          <p:cNvSpPr>
            <a:spLocks noGrp="1" noChangeArrowheads="1"/>
          </p:cNvSpPr>
          <p:nvPr>
            <p:ph type="title"/>
          </p:nvPr>
        </p:nvSpPr>
        <p:spPr/>
        <p:txBody>
          <a:bodyPr/>
          <a:lstStyle/>
          <a:p>
            <a:r>
              <a:rPr lang="en-US"/>
              <a:t>Flow Visualization: Problems and Concepts</a:t>
            </a:r>
            <a:endParaRPr lang="de-DE"/>
          </a:p>
        </p:txBody>
      </p:sp>
      <p:sp>
        <p:nvSpPr>
          <p:cNvPr id="1330178" name="Rectangle 2"/>
          <p:cNvSpPr>
            <a:spLocks noGrp="1" noChangeArrowheads="1"/>
          </p:cNvSpPr>
          <p:nvPr>
            <p:ph idx="1"/>
          </p:nvPr>
        </p:nvSpPr>
        <p:spPr/>
        <p:txBody>
          <a:bodyPr/>
          <a:lstStyle/>
          <a:p>
            <a:r>
              <a:rPr lang="en-US" b="1" dirty="0" err="1"/>
              <a:t>Poincaré</a:t>
            </a:r>
            <a:r>
              <a:rPr lang="en-US" b="1" dirty="0"/>
              <a:t>-Index of a critical point:</a:t>
            </a:r>
          </a:p>
          <a:p>
            <a:pPr lvl="1"/>
            <a:r>
              <a:rPr lang="en-US" dirty="0"/>
              <a:t>place small closed curve around critical point</a:t>
            </a:r>
          </a:p>
          <a:p>
            <a:pPr lvl="1"/>
            <a:r>
              <a:rPr lang="en-US" dirty="0"/>
              <a:t>index: number of counterclockwise rotations of the vectors of </a:t>
            </a:r>
            <a:r>
              <a:rPr lang="en-US" b="1" dirty="0"/>
              <a:t>v</a:t>
            </a:r>
            <a:r>
              <a:rPr lang="en-US" dirty="0"/>
              <a:t> while traveling counterclockwise on the closed curve</a:t>
            </a:r>
          </a:p>
          <a:p>
            <a:pPr lvl="1"/>
            <a:r>
              <a:rPr lang="en-US" dirty="0" smtClean="0">
                <a:sym typeface="Wingdings" pitchFamily="2" charset="2"/>
              </a:rPr>
              <a:t></a:t>
            </a:r>
            <a:r>
              <a:rPr lang="en-US" dirty="0" smtClean="0"/>
              <a:t> </a:t>
            </a:r>
            <a:r>
              <a:rPr lang="en-US" dirty="0"/>
              <a:t>index is </a:t>
            </a:r>
            <a:r>
              <a:rPr lang="en-US" dirty="0" smtClean="0"/>
              <a:t>an (possibly </a:t>
            </a:r>
            <a:r>
              <a:rPr lang="en-US" dirty="0"/>
              <a:t>negative) </a:t>
            </a:r>
            <a:r>
              <a:rPr lang="en-US" dirty="0" smtClean="0"/>
              <a:t>integer</a:t>
            </a:r>
            <a:endParaRPr lang="en-US" dirty="0"/>
          </a:p>
        </p:txBody>
      </p:sp>
    </p:spTree>
    <p:extLst>
      <p:ext uri="{BB962C8B-B14F-4D97-AF65-F5344CB8AC3E}">
        <p14:creationId xmlns:p14="http://schemas.microsoft.com/office/powerpoint/2010/main" val="12942349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template"/>
  <p:tag name="SOURCE" val="TPT1  equation \vv(\xx_0) = \fn \quad \text{with} \quad \vv(\xx_0 \pm \pmb{\epsilon}) \neq \fn  template TPT1  env TPENV1  fore 0  back 16777215  eqnno 1"/>
  <p:tag name="FILENAME" val="TP_tmp"/>
  <p:tag name="ORIGWIDTH" val="143"/>
  <p:tag name="PICTUREFILESIZE" val="8689"/>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vv =&#10;\begin{pmatrix}&#10;u\\&#10;v\\&#10;w&#10;\end{pmatrix}  template TPT1  env TPENV1  fore 0  back 16777215  eqnno 1"/>
  <p:tag name="FILENAME" val="TP_tmp"/>
  <p:tag name="ORIGWIDTH" val="43"/>
  <p:tag name="PICTUREFILESIZE" val="6452"/>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vv =&#10;\begin{pmatrix}&#10;u\\&#10;v&#10;\end{pmatrix}  template TPT1  env TPENV1  fore 0  back 16777215  eqnno 1"/>
  <p:tag name="FILENAME" val="TP_tmp"/>
  <p:tag name="ORIGWIDTH" val="39"/>
  <p:tag name="PICTUREFILESIZE" val="4579"/>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vv(\xx_0) = \fn \quad \text{with} \quad \vv(\xx_0 \pm \pmb{\epsilon}) \neq \fn  template TPT1  env TPENV1  fore 0  back 16777215  eqnno 1"/>
  <p:tag name="FILENAME" val="TP_tmp"/>
  <p:tag name="ORIGWIDTH" val="143"/>
  <p:tag name="PICTUREFILESIZE" val="8689"/>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e_{1,2} = \frac{(u_x + v_y)}{2} \pm \sqrt{ \frac{(u_x + v_y)^2}{4} - (u_x v_y - u_y v_x) }  template Kay111  env TPENV2  fore 0  back 16777215  eqnno 1"/>
  <p:tag name="FILENAME" val="TP_tmp"/>
  <p:tag name="ORIGWIDTH" val="190"/>
  <p:tag name="PICTUREFILESIZE" val="17179"/>
</p:tagLst>
</file>

<file path=ppt/tags/tag5.xml><?xml version="1.0" encoding="utf-8"?>
<p:tagLst xmlns:a="http://schemas.openxmlformats.org/drawingml/2006/main" xmlns:r="http://schemas.openxmlformats.org/officeDocument/2006/relationships" xmlns:p="http://schemas.openxmlformats.org/presentationml/2006/main">
  <p:tag name="TEXPOINT" val="template"/>
  <p:tag name="SOURCE" val="TPT1  equation T = u_x + v_y \ \ \ \text{trace of Jacobian}  template Kay111  env TPENV2  fore 0  back 16777215  eqnno 1"/>
  <p:tag name="FILENAME" val="TP_tmp"/>
  <p:tag name="ORIGWIDTH" val="122"/>
  <p:tag name="PICTUREFILESIZE" val="9512"/>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D = u_x v_y - u_y v_x \ \ \ \text{determinant of Jacobian}  template Kay111  env TPENV2  fore 0  back 16777215  eqnno 1"/>
  <p:tag name="FILENAME" val="TP_tmp"/>
  <p:tag name="ORIGWIDTH" val="169"/>
  <p:tag name="PICTUREFILESIZE" val="12000"/>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e_{1,2} = \frac{T}{2} \pm \sqrt{ \frac{T^2}{4} - D }  template Kay111  env TPENV2  fore 0  back 16777215  eqnno 1"/>
  <p:tag name="FILENAME" val="TP_tmp"/>
  <p:tag name="ORIGWIDTH" val="88"/>
  <p:tag name="PICTUREFILESIZE" val="9697"/>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v =&#10;\begin{pmatrix}&#10;u\\&#10;v&#10;\end{pmatrix}  template TPT1  env TPENV1  fore 0  back 16777215  eqnno 1"/>
  <p:tag name="FILENAME" val="TP_tmp"/>
  <p:tag name="ORIGWIDTH" val="39"/>
  <p:tag name="PICTUREFILESIZE" val="4579"/>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vv =&#10;\begin{pmatrix}&#10;u\\&#10;v\\&#10;w&#10;\end{pmatrix}  template TPT1  env TPENV1  fore 0  back 16777215  eqnno 1"/>
  <p:tag name="FILENAME" val="TP_tmp"/>
  <p:tag name="ORIGWIDTH" val="43"/>
  <p:tag name="PICTUREFILESIZE" val="6452"/>
</p:tagLst>
</file>

<file path=ppt/theme/theme1.xml><?xml version="1.0" encoding="utf-8"?>
<a:theme xmlns:a="http://schemas.openxmlformats.org/drawingml/2006/main" name="LectureTemplate">
  <a:themeElements>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uto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Tutoria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Tutoria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Tutoria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Tutoria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Tutoria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Tutoria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Template>
  <TotalTime>0</TotalTime>
  <Words>1087</Words>
  <Application>Microsoft Office PowerPoint</Application>
  <PresentationFormat>On-screen Show (4:3)</PresentationFormat>
  <Paragraphs>233</Paragraphs>
  <Slides>45</Slides>
  <Notes>3</Notes>
  <HiddenSlides>0</HiddenSlides>
  <MMClips>12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4" baseType="lpstr">
      <vt:lpstr>Arial</vt:lpstr>
      <vt:lpstr>Calibri</vt:lpstr>
      <vt:lpstr>Symbol</vt:lpstr>
      <vt:lpstr>Wingdings</vt:lpstr>
      <vt:lpstr>Tahoma</vt:lpstr>
      <vt:lpstr>Times New Roman</vt:lpstr>
      <vt:lpstr>LectureTemplate</vt:lpstr>
      <vt:lpstr>Image</vt:lpstr>
      <vt:lpstr>CorelDRAW</vt:lpstr>
      <vt:lpstr>Feature-based Methods</vt:lpstr>
      <vt:lpstr>Feature-based Visualization</vt:lpstr>
      <vt:lpstr>Flow Visualization: Visualization Methods</vt:lpstr>
      <vt:lpstr>PowerPoint Presentation</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PowerPoint Presentation</vt:lpstr>
      <vt:lpstr>Flow Visualization: Problems and Concepts</vt:lpstr>
      <vt:lpstr>Flow Visualization: Problems and Concepts</vt:lpstr>
      <vt:lpstr>PowerPoint Presentation</vt:lpstr>
      <vt:lpstr>Flow Visualization: Problems and Concepts</vt:lpstr>
      <vt:lpstr>PowerPoint Presentation</vt:lpstr>
      <vt:lpstr>Flow Visualization: Problems and Concepts</vt:lpstr>
      <vt:lpstr>Flow Visualization: Visualization Methods</vt:lpstr>
      <vt:lpstr>PowerPoint Presentation</vt:lpstr>
      <vt:lpstr>3D Topology: Critical Points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Segmentation around Critical Point</vt:lpstr>
      <vt:lpstr>Flow Visualization: Problems and Concepts</vt:lpstr>
      <vt:lpstr>Flow Visualization: Problems and Concepts</vt:lpstr>
      <vt:lpstr>PowerPoint Presentation</vt:lpstr>
      <vt:lpstr>Flow Visualization: Problems and Concepts</vt:lpstr>
      <vt:lpstr>PowerPoint Presentation</vt:lpstr>
      <vt:lpstr>Flow Visualization: Problems and Concepts</vt:lpstr>
      <vt:lpstr>Flow Visualization: Problems and Concepts</vt:lpstr>
      <vt:lpstr>Flow Visualization: Problems and Concepts</vt:lpstr>
      <vt:lpstr>PowerPoint Presentation</vt:lpstr>
      <vt:lpstr>Flow Visualization: Problems and Concepts</vt:lpstr>
      <vt:lpstr>PowerPoint Presentation</vt:lpstr>
      <vt:lpstr>PowerPoint Presentation</vt:lpstr>
      <vt:lpstr>Flow Visualization: Problems and Concepts</vt:lpstr>
      <vt:lpstr>PowerPoint Presentation</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2014-01-02T12:26:52Z</dcterms:created>
  <dcterms:modified xsi:type="dcterms:W3CDTF">2017-09-27T10:44:27Z</dcterms:modified>
</cp:coreProperties>
</file>